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6" r:id="rId2"/>
    <p:sldId id="261" r:id="rId3"/>
    <p:sldId id="263" r:id="rId4"/>
    <p:sldId id="27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6"/>
    <p:restoredTop sz="94675"/>
  </p:normalViewPr>
  <p:slideViewPr>
    <p:cSldViewPr snapToGrid="0" snapToObjects="1">
      <p:cViewPr varScale="1">
        <p:scale>
          <a:sx n="63" d="100"/>
          <a:sy n="63" d="100"/>
        </p:scale>
        <p:origin x="2832" y="19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3CC5-D8CE-C441-A88F-0FF932FA1BB1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1445-C0A0-EF4C-A848-D6C327F663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7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6">
            <a:extLst>
              <a:ext uri="{FF2B5EF4-FFF2-40B4-BE49-F238E27FC236}">
                <a16:creationId xmlns:a16="http://schemas.microsoft.com/office/drawing/2014/main" id="{3BBED595-3740-2647-AF40-6C511C88B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33829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8401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42973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7545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38175">
              <a:spcBef>
                <a:spcPct val="0"/>
              </a:spcBef>
            </a:pPr>
            <a:fld id="{2FD2E374-A96E-5F4F-B353-A40214F2E58E}" type="slidenum">
              <a:rPr lang="fr-FR" altLang="fr-FR" sz="1400" smtClean="0">
                <a:latin typeface="Arial" panose="020B0604020202020204" pitchFamily="34" charset="0"/>
                <a:ea typeface="Droid Sans Fallback"/>
                <a:cs typeface="Droid Sans Fallback"/>
              </a:rPr>
              <a:pPr defTabSz="638175">
                <a:spcBef>
                  <a:spcPct val="0"/>
                </a:spcBef>
              </a:pPr>
              <a:t>1</a:t>
            </a:fld>
            <a:endParaRPr lang="fr-FR" altLang="fr-FR" sz="1400">
              <a:latin typeface="Arial" panose="020B0604020202020204" pitchFamily="34" charset="0"/>
              <a:ea typeface="Droid Sans Fallback"/>
              <a:cs typeface="Droid Sans Fallback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2E2B873F-534A-E84F-855C-A39D53A99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89200" y="900113"/>
            <a:ext cx="25828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E1AD9AD5-55E3-5E4F-8C73-E2C83E1A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</p:spPr>
        <p:txBody>
          <a:bodyPr wrap="none" anchor="ctr"/>
          <a:lstStyle/>
          <a:p>
            <a:pPr defTabSz="638942">
              <a:buFont typeface="Times New Roman" charset="0"/>
              <a:buNone/>
              <a:defRPr/>
            </a:pPr>
            <a:endParaRPr lang="fr-FR" sz="1707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6D55892C-12C2-FD40-84F9-49B199D1C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34BA38-38C1-D44F-9FDE-791055CCB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38942">
              <a:defRPr/>
            </a:pPr>
            <a:endParaRPr lang="fr-FR" sz="1707">
              <a:ea typeface="ＭＳ Ｐゴシック" charset="0"/>
            </a:endParaRPr>
          </a:p>
        </p:txBody>
      </p:sp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B89222C3-FCDC-7F4D-B257-DE84A92C9A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33829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8401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42973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7545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38175">
              <a:spcBef>
                <a:spcPct val="0"/>
              </a:spcBef>
            </a:pPr>
            <a:fld id="{A54F3627-F893-B642-8719-317B56864529}" type="slidenum">
              <a:rPr lang="fr-FR" altLang="fr-FR" sz="1400" smtClean="0">
                <a:latin typeface="Arial" panose="020B0604020202020204" pitchFamily="34" charset="0"/>
                <a:ea typeface="Droid Sans Fallback"/>
                <a:cs typeface="Droid Sans Fallback"/>
              </a:rPr>
              <a:pPr defTabSz="638175">
                <a:spcBef>
                  <a:spcPct val="0"/>
                </a:spcBef>
              </a:pPr>
              <a:t>2</a:t>
            </a:fld>
            <a:endParaRPr lang="fr-FR" altLang="fr-FR" sz="1400">
              <a:latin typeface="Arial" panose="020B0604020202020204" pitchFamily="34" charset="0"/>
              <a:ea typeface="Droid Sans Fallback"/>
              <a:cs typeface="Droid Sans Fallbac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6">
            <a:extLst>
              <a:ext uri="{FF2B5EF4-FFF2-40B4-BE49-F238E27FC236}">
                <a16:creationId xmlns:a16="http://schemas.microsoft.com/office/drawing/2014/main" id="{1BA0C394-F8A8-AC4B-B4D6-76611F0774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33829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8401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42973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754563" indent="-323850" defTabSz="638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7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38175">
              <a:spcBef>
                <a:spcPct val="0"/>
              </a:spcBef>
            </a:pPr>
            <a:fld id="{D1C910AD-28A9-444C-937C-B55961B208C2}" type="slidenum">
              <a:rPr lang="fr-FR" altLang="fr-FR" sz="1400" smtClean="0">
                <a:latin typeface="Arial" panose="020B0604020202020204" pitchFamily="34" charset="0"/>
                <a:ea typeface="Droid Sans Fallback"/>
                <a:cs typeface="Droid Sans Fallback"/>
              </a:rPr>
              <a:pPr defTabSz="638175">
                <a:spcBef>
                  <a:spcPct val="0"/>
                </a:spcBef>
              </a:pPr>
              <a:t>3</a:t>
            </a:fld>
            <a:endParaRPr lang="fr-FR" altLang="fr-FR" sz="1400">
              <a:latin typeface="Arial" panose="020B0604020202020204" pitchFamily="34" charset="0"/>
              <a:ea typeface="Droid Sans Fallback"/>
              <a:cs typeface="Droid Sans Fallback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C24C56B3-B666-6D47-8810-DD7DAD9FC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89200" y="900113"/>
            <a:ext cx="25828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48A70EBA-C134-1B40-8273-16176338C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</p:spPr>
        <p:txBody>
          <a:bodyPr wrap="none" anchor="ctr"/>
          <a:lstStyle/>
          <a:p>
            <a:pPr defTabSz="638942">
              <a:buFont typeface="Times New Roman" charset="0"/>
              <a:buNone/>
              <a:defRPr/>
            </a:pPr>
            <a:endParaRPr lang="fr-FR" sz="1707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1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9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1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2240" y="487407"/>
            <a:ext cx="7712713" cy="211090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59362E-D41A-6D4E-83E4-536B010E6F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C9DB32-9774-F84A-B350-BE94534ECA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4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17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8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4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9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0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27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2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2ACB-4CCB-914B-87DA-C3317B4A60BA}" type="datetimeFigureOut">
              <a:rPr lang="fr-FR" smtClean="0"/>
              <a:pPr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0DAE-15D3-C94A-92EC-626AF8B87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 5">
            <a:extLst>
              <a:ext uri="{FF2B5EF4-FFF2-40B4-BE49-F238E27FC236}">
                <a16:creationId xmlns:a16="http://schemas.microsoft.com/office/drawing/2014/main" id="{277F42B0-2DCF-C548-8497-DA4EC05436F8}"/>
              </a:ext>
            </a:extLst>
          </p:cNvPr>
          <p:cNvGrpSpPr>
            <a:grpSpLocks/>
          </p:cNvGrpSpPr>
          <p:nvPr/>
        </p:nvGrpSpPr>
        <p:grpSpPr bwMode="auto">
          <a:xfrm>
            <a:off x="1559156" y="4358299"/>
            <a:ext cx="6497637" cy="1495844"/>
            <a:chOff x="876382" y="3149600"/>
            <a:chExt cx="7542131" cy="1790494"/>
          </a:xfrm>
        </p:grpSpPr>
        <p:sp>
          <p:nvSpPr>
            <p:cNvPr id="3" name="Pensées 2">
              <a:extLst>
                <a:ext uri="{FF2B5EF4-FFF2-40B4-BE49-F238E27FC236}">
                  <a16:creationId xmlns:a16="http://schemas.microsoft.com/office/drawing/2014/main" id="{2E53365C-8CA0-C546-93FB-20C69F6203AF}"/>
                </a:ext>
              </a:extLst>
            </p:cNvPr>
            <p:cNvSpPr/>
            <p:nvPr/>
          </p:nvSpPr>
          <p:spPr bwMode="auto">
            <a:xfrm>
              <a:off x="876382" y="3913980"/>
              <a:ext cx="2538096" cy="1026114"/>
            </a:xfrm>
            <a:prstGeom prst="cloudCallout">
              <a:avLst>
                <a:gd name="adj1" fmla="val 31831"/>
                <a:gd name="adj2" fmla="val 75528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Production </a:t>
              </a:r>
            </a:p>
            <a:p>
              <a:pPr algn="ctr"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numérique</a:t>
              </a:r>
            </a:p>
          </p:txBody>
        </p:sp>
        <p:pic>
          <p:nvPicPr>
            <p:cNvPr id="15378" name="Image 3" descr="car TV.tiff">
              <a:extLst>
                <a:ext uri="{FF2B5EF4-FFF2-40B4-BE49-F238E27FC236}">
                  <a16:creationId xmlns:a16="http://schemas.microsoft.com/office/drawing/2014/main" id="{F593EFF6-A36F-3142-B64D-E3C987B47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8" y="3149600"/>
              <a:ext cx="21240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tockage à accès direct 4">
              <a:extLst>
                <a:ext uri="{FF2B5EF4-FFF2-40B4-BE49-F238E27FC236}">
                  <a16:creationId xmlns:a16="http://schemas.microsoft.com/office/drawing/2014/main" id="{7330CD21-16D6-1E48-AA6C-67F5C1073452}"/>
                </a:ext>
              </a:extLst>
            </p:cNvPr>
            <p:cNvSpPr/>
            <p:nvPr/>
          </p:nvSpPr>
          <p:spPr bwMode="auto">
            <a:xfrm>
              <a:off x="3091296" y="3691158"/>
              <a:ext cx="3455044" cy="971005"/>
            </a:xfrm>
            <a:prstGeom prst="flowChartMagneticDrum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38942" eaLnBrk="1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sz="2000" dirty="0">
                  <a:latin typeface="Arial" charset="0"/>
                  <a:ea typeface="ＭＳ Ｐゴシック" charset="0"/>
                </a:rPr>
                <a:t>243 Mbits/s</a:t>
              </a:r>
            </a:p>
            <a:p>
              <a:pPr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sz="2000" dirty="0">
                  <a:latin typeface="Arial" charset="0"/>
                  <a:ea typeface="ＭＳ Ｐゴシック" charset="0"/>
                </a:rPr>
                <a:t>!!!!!!!!!!</a:t>
              </a:r>
            </a:p>
          </p:txBody>
        </p:sp>
      </p:grpSp>
      <p:sp>
        <p:nvSpPr>
          <p:cNvPr id="15362" name="Text Box 25">
            <a:extLst>
              <a:ext uri="{FF2B5EF4-FFF2-40B4-BE49-F238E27FC236}">
                <a16:creationId xmlns:a16="http://schemas.microsoft.com/office/drawing/2014/main" id="{05765B75-031F-9F49-95F8-C4BB6F6E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897" y="7054307"/>
            <a:ext cx="2509863" cy="8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defTabSz="449263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1pPr>
            <a:lvl2pPr marL="557213" indent="-214313" defTabSz="449263"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2pPr>
            <a:lvl3pPr marL="857250" indent="-171450" defTabSz="449263">
              <a:lnSpc>
                <a:spcPct val="93000"/>
              </a:lnSpc>
              <a:spcAft>
                <a:spcPts val="4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3pPr>
            <a:lvl4pPr marL="1200150" indent="-171450" defTabSz="449263">
              <a:lnSpc>
                <a:spcPct val="93000"/>
              </a:lnSpc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4pPr>
            <a:lvl5pPr marL="1543050" indent="-171450" defTabSz="449263">
              <a:lnSpc>
                <a:spcPct val="93000"/>
              </a:lnSpc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5pPr>
            <a:lvl6pPr marL="20002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6pPr>
            <a:lvl7pPr marL="24574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7pPr>
            <a:lvl8pPr marL="29146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8pPr>
            <a:lvl9pPr marL="33718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9pPr>
          </a:lstStyle>
          <a:p>
            <a:pPr>
              <a:spcAft>
                <a:spcPct val="0"/>
              </a:spcAft>
            </a:pPr>
            <a:r>
              <a:rPr lang="fr-FR" altLang="fr-FR" sz="1400" i="1" dirty="0">
                <a:solidFill>
                  <a:schemeClr val="tx1"/>
                </a:solidFill>
              </a:rPr>
              <a:t>Premier studio de production numérique, inauguré à FR3 Rennes en 1985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  <p:pic>
        <p:nvPicPr>
          <p:cNvPr id="15363" name="Picture 24">
            <a:extLst>
              <a:ext uri="{FF2B5EF4-FFF2-40B4-BE49-F238E27FC236}">
                <a16:creationId xmlns:a16="http://schemas.microsoft.com/office/drawing/2014/main" id="{26C13CEE-7301-5249-B7F2-8EBEE8D6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11" y="6074893"/>
            <a:ext cx="2491189" cy="179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0">
            <a:extLst>
              <a:ext uri="{FF2B5EF4-FFF2-40B4-BE49-F238E27FC236}">
                <a16:creationId xmlns:a16="http://schemas.microsoft.com/office/drawing/2014/main" id="{7914CBAA-9D92-1541-8EEE-4B177A23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0757"/>
            <a:ext cx="8244348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449263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1pPr>
            <a:lvl2pPr marL="557213" indent="-214313" defTabSz="449263"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2pPr>
            <a:lvl3pPr marL="857250" indent="-171450" defTabSz="449263">
              <a:lnSpc>
                <a:spcPct val="93000"/>
              </a:lnSpc>
              <a:spcAft>
                <a:spcPts val="4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3pPr>
            <a:lvl4pPr marL="1200150" indent="-171450" defTabSz="449263">
              <a:lnSpc>
                <a:spcPct val="93000"/>
              </a:lnSpc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4pPr>
            <a:lvl5pPr marL="1543050" indent="-171450" defTabSz="449263">
              <a:lnSpc>
                <a:spcPct val="93000"/>
              </a:lnSpc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5pPr>
            <a:lvl6pPr marL="20002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6pPr>
            <a:lvl7pPr marL="24574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7pPr>
            <a:lvl8pPr marL="29146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8pPr>
            <a:lvl9pPr marL="3371850" indent="-1714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9pPr>
          </a:lstStyle>
          <a:p>
            <a:pPr>
              <a:spcAft>
                <a:spcPct val="0"/>
              </a:spcAft>
            </a:pP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 CCETT dès 1972 importante  activité de numérisation de l’image, </a:t>
            </a:r>
          </a:p>
          <a:p>
            <a:pPr>
              <a:spcAft>
                <a:spcPct val="0"/>
              </a:spcAft>
            </a:pP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premiers travaux sur la compression du débit.</a:t>
            </a:r>
            <a:endParaRPr lang="fr-FR" altLang="fr-F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5" name="ZoneTexte 5">
            <a:extLst>
              <a:ext uri="{FF2B5EF4-FFF2-40B4-BE49-F238E27FC236}">
                <a16:creationId xmlns:a16="http://schemas.microsoft.com/office/drawing/2014/main" id="{2197F157-605E-AF41-B18A-DA090635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497" y="5032653"/>
            <a:ext cx="657380" cy="39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100" dirty="0"/>
              <a:t>Pff</a:t>
            </a:r>
            <a:r>
              <a:rPr lang="fr-FR" altLang="fr-FR" dirty="0"/>
              <a:t>…</a:t>
            </a:r>
          </a:p>
        </p:txBody>
      </p:sp>
      <p:sp>
        <p:nvSpPr>
          <p:cNvPr id="15366" name="ZoneTexte 1">
            <a:extLst>
              <a:ext uri="{FF2B5EF4-FFF2-40B4-BE49-F238E27FC236}">
                <a16:creationId xmlns:a16="http://schemas.microsoft.com/office/drawing/2014/main" id="{02A7C80A-5774-FD48-8CCC-A3620D3B5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25413"/>
            <a:ext cx="2843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3600" b="1" dirty="0"/>
              <a:t>Période 70-80</a:t>
            </a:r>
          </a:p>
        </p:txBody>
      </p:sp>
      <p:sp>
        <p:nvSpPr>
          <p:cNvPr id="15367" name="ZoneTexte 13">
            <a:extLst>
              <a:ext uri="{FF2B5EF4-FFF2-40B4-BE49-F238E27FC236}">
                <a16:creationId xmlns:a16="http://schemas.microsoft.com/office/drawing/2014/main" id="{7E82A757-96BE-B741-98EE-09339D56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256291"/>
            <a:ext cx="680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400" dirty="0">
                <a:cs typeface="Arial" panose="020B0604020202020204" pitchFamily="34" charset="0"/>
              </a:rPr>
              <a:t>Début des travaux sur la numérisation de l’image TV</a:t>
            </a:r>
          </a:p>
        </p:txBody>
      </p:sp>
      <p:sp>
        <p:nvSpPr>
          <p:cNvPr id="15368" name="ZoneTexte 5">
            <a:extLst>
              <a:ext uri="{FF2B5EF4-FFF2-40B4-BE49-F238E27FC236}">
                <a16:creationId xmlns:a16="http://schemas.microsoft.com/office/drawing/2014/main" id="{6C65A305-6C2E-B84F-83F9-832659C4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30042"/>
            <a:ext cx="8443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/>
              <a:t>Les normes se mettent en place  à l’UIT et l’UER.</a:t>
            </a:r>
          </a:p>
          <a:p>
            <a:r>
              <a:rPr lang="fr-FR" altLang="fr-FR" sz="2400" dirty="0"/>
              <a:t>Le CCETT y est très présent et ses propositions sont suivies.</a:t>
            </a:r>
          </a:p>
        </p:txBody>
      </p:sp>
      <p:sp>
        <p:nvSpPr>
          <p:cNvPr id="15369" name="ZoneTexte 16">
            <a:extLst>
              <a:ext uri="{FF2B5EF4-FFF2-40B4-BE49-F238E27FC236}">
                <a16:creationId xmlns:a16="http://schemas.microsoft.com/office/drawing/2014/main" id="{1DD5227A-56BA-6E4D-AD6E-B02503D1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0155"/>
            <a:ext cx="74036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cs typeface="Arial" panose="020B0604020202020204" pitchFamily="34" charset="0"/>
              </a:rPr>
              <a:t>Le débit binaire très important, lourd pour la technologie de l’époque, est un obstacle majeur. </a:t>
            </a:r>
            <a:endParaRPr lang="fr-FR" altLang="fr-FR" sz="2400" dirty="0"/>
          </a:p>
        </p:txBody>
      </p:sp>
      <p:sp>
        <p:nvSpPr>
          <p:cNvPr id="15370" name="ZoneTexte 18">
            <a:extLst>
              <a:ext uri="{FF2B5EF4-FFF2-40B4-BE49-F238E27FC236}">
                <a16:creationId xmlns:a16="http://schemas.microsoft.com/office/drawing/2014/main" id="{043281F0-DDD5-6D48-B070-380E08BF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1" y="6005042"/>
            <a:ext cx="64214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cs typeface="Arial" panose="020B0604020202020204" pitchFamily="34" charset="0"/>
              </a:rPr>
              <a:t>Les techniques numériques en télévision restent cantonnées à des applications professionnelles : effets spéciaux, synchronisation de sources…</a:t>
            </a:r>
          </a:p>
          <a:p>
            <a:r>
              <a:rPr lang="fr-FR" altLang="fr-FR" sz="2400" dirty="0">
                <a:cs typeface="Arial" panose="020B0604020202020204" pitchFamily="34" charset="0"/>
              </a:rPr>
              <a:t>Les avancées au CCETT se concrétisent avec des partenaires industriels. Ceci aboutit à une  première mondiale :</a:t>
            </a:r>
          </a:p>
          <a:p>
            <a:r>
              <a:rPr lang="fr-FR" altLang="fr-FR" sz="2400" dirty="0">
                <a:cs typeface="Arial" panose="020B0604020202020204" pitchFamily="34" charset="0"/>
              </a:rPr>
              <a:t>un studio entièrement numérique installé à FR3 Rennes en 1985.</a:t>
            </a:r>
            <a:endParaRPr lang="fr-FR" altLang="fr-FR" sz="2400" dirty="0"/>
          </a:p>
        </p:txBody>
      </p:sp>
      <p:sp>
        <p:nvSpPr>
          <p:cNvPr id="15371" name="ZoneTexte 19">
            <a:extLst>
              <a:ext uri="{FF2B5EF4-FFF2-40B4-BE49-F238E27FC236}">
                <a16:creationId xmlns:a16="http://schemas.microsoft.com/office/drawing/2014/main" id="{EDC29C11-7E5A-094B-BB3A-6A5DB4CD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51" y="9094317"/>
            <a:ext cx="304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3200" dirty="0"/>
              <a:t>A partir de 80</a:t>
            </a:r>
          </a:p>
        </p:txBody>
      </p:sp>
      <p:sp>
        <p:nvSpPr>
          <p:cNvPr id="15372" name="ZoneTexte 21">
            <a:extLst>
              <a:ext uri="{FF2B5EF4-FFF2-40B4-BE49-F238E27FC236}">
                <a16:creationId xmlns:a16="http://schemas.microsoft.com/office/drawing/2014/main" id="{3F95C3B8-9CB1-AE4C-8DAD-8BA9F5786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6" y="10519401"/>
            <a:ext cx="87015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/>
              <a:t>Utilisée d’abord avec succès au CNET Paris pour la visioconférence, appliquée à la TV par le CCETT elle permet enfin d’obtenir des débits raisonnables et d’envisager le transport de l’image.</a:t>
            </a:r>
          </a:p>
        </p:txBody>
      </p:sp>
      <p:sp>
        <p:nvSpPr>
          <p:cNvPr id="15373" name="ZoneTexte 23">
            <a:extLst>
              <a:ext uri="{FF2B5EF4-FFF2-40B4-BE49-F238E27FC236}">
                <a16:creationId xmlns:a16="http://schemas.microsoft.com/office/drawing/2014/main" id="{DBAEC748-1B2C-E54A-87D0-D6A78907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9579585"/>
            <a:ext cx="8701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/>
              <a:t>Une nouvelle approche de la compression du débit : la DCT (transformée en cosinus discrète).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52686-4A68-3E49-9690-80F180F6F7D7}"/>
              </a:ext>
            </a:extLst>
          </p:cNvPr>
          <p:cNvSpPr/>
          <p:nvPr/>
        </p:nvSpPr>
        <p:spPr>
          <a:xfrm rot="736940">
            <a:off x="7531072" y="2744820"/>
            <a:ext cx="16065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4.2.2</a:t>
            </a:r>
          </a:p>
        </p:txBody>
      </p:sp>
      <p:pic>
        <p:nvPicPr>
          <p:cNvPr id="15376" name="Image 3">
            <a:extLst>
              <a:ext uri="{FF2B5EF4-FFF2-40B4-BE49-F238E27FC236}">
                <a16:creationId xmlns:a16="http://schemas.microsoft.com/office/drawing/2014/main" id="{DBEF7941-9E88-7241-A4FA-F7413ECE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98" y="1690854"/>
            <a:ext cx="13096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ZoneTexte 20">
            <a:extLst>
              <a:ext uri="{FF2B5EF4-FFF2-40B4-BE49-F238E27FC236}">
                <a16:creationId xmlns:a16="http://schemas.microsoft.com/office/drawing/2014/main" id="{4BBDB00D-E257-CF4D-B5F9-57E27073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53564"/>
            <a:ext cx="8294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Progrès de la technologie vidéo :  </a:t>
            </a:r>
          </a:p>
          <a:p>
            <a:pPr algn="ctr"/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industriels Japonais + majors des contenus aux US </a:t>
            </a:r>
          </a:p>
          <a:p>
            <a:pPr algn="ctr"/>
            <a:endParaRPr lang="fr-FR" alt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forte pression pour la TVHD japonais système Muse</a:t>
            </a:r>
          </a:p>
          <a:p>
            <a:pPr algn="ctr"/>
            <a:endParaRPr lang="fr-FR" alt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	très forte réaction des pays européens.</a:t>
            </a:r>
          </a:p>
        </p:txBody>
      </p:sp>
      <p:sp>
        <p:nvSpPr>
          <p:cNvPr id="17409" name="ZoneTexte 5">
            <a:extLst>
              <a:ext uri="{FF2B5EF4-FFF2-40B4-BE49-F238E27FC236}">
                <a16:creationId xmlns:a16="http://schemas.microsoft.com/office/drawing/2014/main" id="{3A53754E-2C61-8A4C-994F-670B8A83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829" y="3394074"/>
            <a:ext cx="15287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>
                <a:latin typeface="Chalkduster" panose="03050602040202020205" pitchFamily="66" charset="77"/>
              </a:rPr>
              <a:t>Euréka 95</a:t>
            </a:r>
          </a:p>
        </p:txBody>
      </p:sp>
      <p:sp>
        <p:nvSpPr>
          <p:cNvPr id="17410" name="ZoneTexte 6">
            <a:extLst>
              <a:ext uri="{FF2B5EF4-FFF2-40B4-BE49-F238E27FC236}">
                <a16:creationId xmlns:a16="http://schemas.microsoft.com/office/drawing/2014/main" id="{CB4284AC-AA05-7648-BE25-06E7A32F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3350420"/>
            <a:ext cx="1343638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000" dirty="0"/>
              <a:t>Vidéo +son</a:t>
            </a:r>
          </a:p>
        </p:txBody>
      </p:sp>
      <p:sp>
        <p:nvSpPr>
          <p:cNvPr id="17411" name="ZoneTexte 7">
            <a:extLst>
              <a:ext uri="{FF2B5EF4-FFF2-40B4-BE49-F238E27FC236}">
                <a16:creationId xmlns:a16="http://schemas.microsoft.com/office/drawing/2014/main" id="{9BDCD6B3-BB79-6845-A7DA-16DBE5BB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242" y="4667250"/>
            <a:ext cx="1119922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000" dirty="0"/>
              <a:t>Diffusion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30B232-9B8A-F746-A22D-9853C237343C}"/>
              </a:ext>
            </a:extLst>
          </p:cNvPr>
          <p:cNvSpPr txBox="1"/>
          <p:nvPr/>
        </p:nvSpPr>
        <p:spPr bwMode="auto">
          <a:xfrm>
            <a:off x="2099229" y="4989513"/>
            <a:ext cx="1497013" cy="35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dirty="0"/>
              <a:t>Analogique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3DDF33-E5D8-5B43-9E47-186837D2398D}"/>
              </a:ext>
            </a:extLst>
          </p:cNvPr>
          <p:cNvSpPr txBox="1"/>
          <p:nvPr/>
        </p:nvSpPr>
        <p:spPr bwMode="auto">
          <a:xfrm>
            <a:off x="2143125" y="3714750"/>
            <a:ext cx="1447800" cy="608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dirty="0">
                <a:solidFill>
                  <a:srgbClr val="FFFFFF"/>
                </a:solidFill>
              </a:rPr>
              <a:t>Traitement</a:t>
            </a:r>
          </a:p>
          <a:p>
            <a:pPr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dirty="0">
                <a:solidFill>
                  <a:srgbClr val="FFFFFF"/>
                </a:solidFill>
              </a:rPr>
              <a:t>Numérique</a:t>
            </a:r>
          </a:p>
        </p:txBody>
      </p:sp>
      <p:sp>
        <p:nvSpPr>
          <p:cNvPr id="17414" name="ZoneTexte 13">
            <a:extLst>
              <a:ext uri="{FF2B5EF4-FFF2-40B4-BE49-F238E27FC236}">
                <a16:creationId xmlns:a16="http://schemas.microsoft.com/office/drawing/2014/main" id="{83B42F56-B912-9A4E-87F9-1BEA3B80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642393"/>
            <a:ext cx="1120820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600" b="1" dirty="0"/>
              <a:t>1986</a:t>
            </a:r>
          </a:p>
        </p:txBody>
      </p:sp>
      <p:pic>
        <p:nvPicPr>
          <p:cNvPr id="17415" name="Image 1" descr="conflits.tiff">
            <a:extLst>
              <a:ext uri="{FF2B5EF4-FFF2-40B4-BE49-F238E27FC236}">
                <a16:creationId xmlns:a16="http://schemas.microsoft.com/office/drawing/2014/main" id="{9BC151E1-7362-7A4C-A0E7-13EF214D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66" y="4040585"/>
            <a:ext cx="1117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2" descr="flag-37712_1280.png">
            <a:extLst>
              <a:ext uri="{FF2B5EF4-FFF2-40B4-BE49-F238E27FC236}">
                <a16:creationId xmlns:a16="http://schemas.microsoft.com/office/drawing/2014/main" id="{AE60BBAB-5A3E-9E4C-A48F-1B2211C5F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94" y="5138265"/>
            <a:ext cx="990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 4" descr="international-2679145_1920.png">
            <a:extLst>
              <a:ext uri="{FF2B5EF4-FFF2-40B4-BE49-F238E27FC236}">
                <a16:creationId xmlns:a16="http://schemas.microsoft.com/office/drawing/2014/main" id="{99C9F068-BCA9-D342-9EE5-BF22D25FC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2" y="3350420"/>
            <a:ext cx="1489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5" descr="flag-2317444_1920.png">
            <a:extLst>
              <a:ext uri="{FF2B5EF4-FFF2-40B4-BE49-F238E27FC236}">
                <a16:creationId xmlns:a16="http://schemas.microsoft.com/office/drawing/2014/main" id="{0391680E-FF05-634D-82C5-EDB01CB2C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67" y="3741737"/>
            <a:ext cx="12890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2" descr="AA006417.png">
            <a:extLst>
              <a:ext uri="{FF2B5EF4-FFF2-40B4-BE49-F238E27FC236}">
                <a16:creationId xmlns:a16="http://schemas.microsoft.com/office/drawing/2014/main" id="{46BF1F66-1110-EE4F-A0EB-88DF2D643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313863"/>
            <a:ext cx="7953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ZoneTexte 6">
            <a:extLst>
              <a:ext uri="{FF2B5EF4-FFF2-40B4-BE49-F238E27FC236}">
                <a16:creationId xmlns:a16="http://schemas.microsoft.com/office/drawing/2014/main" id="{86D0F685-E6C3-5049-8CA8-2812915D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85750"/>
            <a:ext cx="2860675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600" b="1" dirty="0"/>
              <a:t>Période 85-90</a:t>
            </a:r>
          </a:p>
        </p:txBody>
      </p:sp>
      <p:sp>
        <p:nvSpPr>
          <p:cNvPr id="17421" name="ZoneTexte 7">
            <a:extLst>
              <a:ext uri="{FF2B5EF4-FFF2-40B4-BE49-F238E27FC236}">
                <a16:creationId xmlns:a16="http://schemas.microsoft.com/office/drawing/2014/main" id="{FE10E087-76B8-3945-8222-20BE00C13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889625"/>
            <a:ext cx="8722053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Le CCETT a été très actif : 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Au niveau de l’UIT, faisant échouer la tentative nippo-américaine,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En participant au contre-projet européen Eureka 95 pour une TVHD compatible avec la télévision à définition conventionnelle.</a:t>
            </a:r>
            <a:endParaRPr lang="fr-FR" alt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22" name="ZoneTexte 18">
            <a:extLst>
              <a:ext uri="{FF2B5EF4-FFF2-40B4-BE49-F238E27FC236}">
                <a16:creationId xmlns:a16="http://schemas.microsoft.com/office/drawing/2014/main" id="{52B147D4-3609-D849-933B-08653930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1317940"/>
            <a:ext cx="9139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Mais les traitements numériques complexes étudiés et expérimentés ont été largement réutilisés par la suite.</a:t>
            </a:r>
          </a:p>
        </p:txBody>
      </p:sp>
      <p:sp>
        <p:nvSpPr>
          <p:cNvPr id="17423" name="ZoneTexte 1">
            <a:extLst>
              <a:ext uri="{FF2B5EF4-FFF2-40B4-BE49-F238E27FC236}">
                <a16:creationId xmlns:a16="http://schemas.microsoft.com/office/drawing/2014/main" id="{15F9E5A4-624B-A74F-87D1-473FFFB1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472" y="351781"/>
            <a:ext cx="6233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/>
              <a:t>Première incursion de la HD et réveil de l’Europe</a:t>
            </a:r>
          </a:p>
        </p:txBody>
      </p:sp>
      <p:sp>
        <p:nvSpPr>
          <p:cNvPr id="17425" name="ZoneTexte 24">
            <a:extLst>
              <a:ext uri="{FF2B5EF4-FFF2-40B4-BE49-F238E27FC236}">
                <a16:creationId xmlns:a16="http://schemas.microsoft.com/office/drawing/2014/main" id="{4D7973EB-F388-6B4B-B8F8-5A60A0ACE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7633252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Ce système (HDMAC), mis au point entre 1986 et 1992, a fonctionné techniquement mais n’a jamais été déployé,</a:t>
            </a:r>
          </a:p>
          <a:p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l’environnement n’étant pas encore mûr pour des services de TVHD.</a:t>
            </a:r>
          </a:p>
          <a:p>
            <a:endParaRPr lang="fr-FR" alt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26" name="Image 7">
            <a:extLst>
              <a:ext uri="{FF2B5EF4-FFF2-40B4-BE49-F238E27FC236}">
                <a16:creationId xmlns:a16="http://schemas.microsoft.com/office/drawing/2014/main" id="{8471B9EC-59C5-094F-B54D-798C926A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8905461"/>
            <a:ext cx="32242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4D92244-A58D-1044-90B4-124C7319C8B4}"/>
              </a:ext>
            </a:extLst>
          </p:cNvPr>
          <p:cNvCxnSpPr>
            <a:cxnSpLocks/>
          </p:cNvCxnSpPr>
          <p:nvPr/>
        </p:nvCxnSpPr>
        <p:spPr bwMode="auto">
          <a:xfrm>
            <a:off x="4224338" y="1720850"/>
            <a:ext cx="0" cy="358775"/>
          </a:xfrm>
          <a:prstGeom prst="line">
            <a:avLst/>
          </a:prstGeom>
          <a:ln w="101600">
            <a:headEnd type="none" w="med" len="med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73C421F-8CB0-634F-A421-02AF80A57839}"/>
              </a:ext>
            </a:extLst>
          </p:cNvPr>
          <p:cNvCxnSpPr>
            <a:cxnSpLocks/>
          </p:cNvCxnSpPr>
          <p:nvPr/>
        </p:nvCxnSpPr>
        <p:spPr bwMode="auto">
          <a:xfrm>
            <a:off x="4267994" y="2462211"/>
            <a:ext cx="0" cy="360363"/>
          </a:xfrm>
          <a:prstGeom prst="line">
            <a:avLst/>
          </a:prstGeom>
          <a:ln w="101600">
            <a:headEnd type="none" w="med" len="med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3">
            <a:extLst>
              <a:ext uri="{FF2B5EF4-FFF2-40B4-BE49-F238E27FC236}">
                <a16:creationId xmlns:a16="http://schemas.microsoft.com/office/drawing/2014/main" id="{E6DC7E2D-A588-7E4F-9F4C-78D84E5E2F86}"/>
              </a:ext>
            </a:extLst>
          </p:cNvPr>
          <p:cNvSpPr>
            <a:spLocks noChangeArrowheads="1"/>
          </p:cNvSpPr>
          <p:nvPr/>
        </p:nvSpPr>
        <p:spPr bwMode="auto">
          <a:xfrm rot="-780000">
            <a:off x="3894138" y="3932238"/>
            <a:ext cx="261937" cy="217487"/>
          </a:xfrm>
          <a:custGeom>
            <a:avLst/>
            <a:gdLst>
              <a:gd name="T0" fmla="*/ 2147483646 w 142"/>
              <a:gd name="T1" fmla="*/ 2147483646 h 147"/>
              <a:gd name="T2" fmla="*/ 2147483646 w 142"/>
              <a:gd name="T3" fmla="*/ 2147483646 h 147"/>
              <a:gd name="T4" fmla="*/ 2147483646 w 142"/>
              <a:gd name="T5" fmla="*/ 2147483646 h 147"/>
              <a:gd name="T6" fmla="*/ 0 w 142"/>
              <a:gd name="T7" fmla="*/ 2147483646 h 147"/>
              <a:gd name="T8" fmla="*/ 0 w 142"/>
              <a:gd name="T9" fmla="*/ 2147483646 h 147"/>
              <a:gd name="T10" fmla="*/ 2147483646 w 142"/>
              <a:gd name="T11" fmla="*/ 2147483646 h 147"/>
              <a:gd name="T12" fmla="*/ 2147483646 w 142"/>
              <a:gd name="T13" fmla="*/ 2147483646 h 147"/>
              <a:gd name="T14" fmla="*/ 2147483646 w 142"/>
              <a:gd name="T15" fmla="*/ 2147483646 h 147"/>
              <a:gd name="T16" fmla="*/ 2147483646 w 142"/>
              <a:gd name="T17" fmla="*/ 2147483646 h 147"/>
              <a:gd name="T18" fmla="*/ 2147483646 w 142"/>
              <a:gd name="T19" fmla="*/ 2147483646 h 147"/>
              <a:gd name="T20" fmla="*/ 2147483646 w 142"/>
              <a:gd name="T21" fmla="*/ 2147483646 h 147"/>
              <a:gd name="T22" fmla="*/ 2147483646 w 142"/>
              <a:gd name="T23" fmla="*/ 0 h 147"/>
              <a:gd name="T24" fmla="*/ 2147483646 w 142"/>
              <a:gd name="T25" fmla="*/ 2147483646 h 147"/>
              <a:gd name="T26" fmla="*/ 2147483646 w 142"/>
              <a:gd name="T27" fmla="*/ 2147483646 h 1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0BA015E9-9A30-104F-BD67-ED8DA8C1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47" y="2287199"/>
            <a:ext cx="4734231" cy="238293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67500" tIns="43085" rIns="67500" bIns="33750" anchor="ctr"/>
          <a:lstStyle>
            <a:lvl1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800" dirty="0">
              <a:solidFill>
                <a:srgbClr val="0000FF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</a:rPr>
              <a:t>La norme UIT H261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dirty="0">
                <a:solidFill>
                  <a:srgbClr val="000000"/>
                </a:solidFill>
              </a:rPr>
              <a:t>à l’ISO 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>
                <a:solidFill>
                  <a:srgbClr val="0000FF"/>
                </a:solidFill>
              </a:rPr>
              <a:t>Motion Picture Expert Group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1400" dirty="0">
              <a:solidFill>
                <a:srgbClr val="0000FF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b="1" dirty="0">
                <a:solidFill>
                  <a:srgbClr val="000000"/>
                </a:solidFill>
              </a:rPr>
              <a:t>MPEG 1</a:t>
            </a:r>
          </a:p>
        </p:txBody>
      </p:sp>
      <p:pic>
        <p:nvPicPr>
          <p:cNvPr id="19459" name="Image 1" descr="Mpeg all.tiff">
            <a:extLst>
              <a:ext uri="{FF2B5EF4-FFF2-40B4-BE49-F238E27FC236}">
                <a16:creationId xmlns:a16="http://schemas.microsoft.com/office/drawing/2014/main" id="{67CE7A0D-03D9-C44F-94BF-90D800A2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89" y="2170908"/>
            <a:ext cx="3349575" cy="117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2" descr="Léonardo.tiff">
            <a:extLst>
              <a:ext uri="{FF2B5EF4-FFF2-40B4-BE49-F238E27FC236}">
                <a16:creationId xmlns:a16="http://schemas.microsoft.com/office/drawing/2014/main" id="{D55CECB2-61DE-BA44-95F5-EBF73D964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96" y="3346392"/>
            <a:ext cx="1176799" cy="11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26">
            <a:extLst>
              <a:ext uri="{FF2B5EF4-FFF2-40B4-BE49-F238E27FC236}">
                <a16:creationId xmlns:a16="http://schemas.microsoft.com/office/drawing/2014/main" id="{D55022B7-74B5-0040-B9DC-E0981F451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7" y="10094913"/>
            <a:ext cx="1120820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600" b="1" dirty="0"/>
              <a:t>1988</a:t>
            </a:r>
          </a:p>
        </p:txBody>
      </p:sp>
      <p:sp>
        <p:nvSpPr>
          <p:cNvPr id="19462" name="ZoneTexte 23">
            <a:extLst>
              <a:ext uri="{FF2B5EF4-FFF2-40B4-BE49-F238E27FC236}">
                <a16:creationId xmlns:a16="http://schemas.microsoft.com/office/drawing/2014/main" id="{EE5346AC-94C8-9C46-960D-281D17D0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90" y="764768"/>
            <a:ext cx="8076636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Démarrage  du groupe MPEG : systèmes de codage audiovisuel.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 CCETT y participe activement : 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/>
              <a:t>sur la réduction de débit </a:t>
            </a:r>
            <a:r>
              <a:rPr lang="fr-FR" altLang="fr-FR" sz="2400" u="sng" dirty="0"/>
              <a:t>image et son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/>
              <a:t>sur les aspects multiplex, tests, etc…</a:t>
            </a:r>
          </a:p>
        </p:txBody>
      </p:sp>
      <p:pic>
        <p:nvPicPr>
          <p:cNvPr id="19463" name="Image 24">
            <a:extLst>
              <a:ext uri="{FF2B5EF4-FFF2-40B4-BE49-F238E27FC236}">
                <a16:creationId xmlns:a16="http://schemas.microsoft.com/office/drawing/2014/main" id="{513AC9EE-3DF2-9B40-B2E8-9F7C7EF8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6" y="5815596"/>
            <a:ext cx="3640720" cy="2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Oval 4">
            <a:extLst>
              <a:ext uri="{FF2B5EF4-FFF2-40B4-BE49-F238E27FC236}">
                <a16:creationId xmlns:a16="http://schemas.microsoft.com/office/drawing/2014/main" id="{3B5BD74F-E585-7E4E-BC88-430E7C0B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4910138"/>
            <a:ext cx="2755900" cy="1976437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67500" tIns="43085" rIns="67500" bIns="33750" anchor="ctr"/>
          <a:lstStyle>
            <a:lvl1pPr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1pPr>
            <a:lvl2pPr marL="557213" indent="-214313"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5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2pPr>
            <a:lvl3pPr marL="857250" indent="-171450">
              <a:lnSpc>
                <a:spcPct val="93000"/>
              </a:lnSpc>
              <a:spcAft>
                <a:spcPts val="4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3pPr>
            <a:lvl4pPr marL="1200150" indent="-171450">
              <a:lnSpc>
                <a:spcPct val="93000"/>
              </a:lnSpc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4pPr>
            <a:lvl5pPr marL="1543050" indent="-171450">
              <a:lnSpc>
                <a:spcPct val="93000"/>
              </a:lnSpc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5pPr>
            <a:lvl6pPr marL="2000250" indent="-17145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6pPr>
            <a:lvl7pPr marL="2457450" indent="-17145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7pPr>
            <a:lvl8pPr marL="2914650" indent="-17145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8pPr>
            <a:lvl9pPr marL="3371850" indent="-17145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100">
                <a:solidFill>
                  <a:srgbClr val="050505"/>
                </a:solidFill>
                <a:latin typeface="Arial" panose="020B0604020202020204" pitchFamily="34" charset="0"/>
                <a:ea typeface="MS PGothic" panose="020B0600070205080204" pitchFamily="34" charset="-128"/>
                <a:cs typeface="Droid Sans Fallback"/>
              </a:defRPr>
            </a:lvl9pPr>
          </a:lstStyle>
          <a:p>
            <a:pPr algn="ctr" eaLnBrk="1"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</a:endParaRPr>
          </a:p>
          <a:p>
            <a:pPr algn="ctr" eaLnBrk="1"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</a:rPr>
              <a:t>MPEG 1 Layer 3</a:t>
            </a:r>
          </a:p>
          <a:p>
            <a:pPr algn="ctr" eaLnBrk="1"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</a:rPr>
              <a:t>Premier succès commercial</a:t>
            </a:r>
          </a:p>
          <a:p>
            <a:pPr algn="ctr" eaLnBrk="1">
              <a:spcAft>
                <a:spcPct val="0"/>
              </a:spcAft>
            </a:pPr>
            <a:r>
              <a:rPr lang="fr-FR" altLang="fr-FR" sz="2800" dirty="0">
                <a:solidFill>
                  <a:srgbClr val="0000FF"/>
                </a:solidFill>
              </a:rPr>
              <a:t> Baladeur mp3</a:t>
            </a:r>
          </a:p>
        </p:txBody>
      </p:sp>
      <p:pic>
        <p:nvPicPr>
          <p:cNvPr id="19465" name="Image 1" descr="ipod-1752963_1920.jpg">
            <a:extLst>
              <a:ext uri="{FF2B5EF4-FFF2-40B4-BE49-F238E27FC236}">
                <a16:creationId xmlns:a16="http://schemas.microsoft.com/office/drawing/2014/main" id="{4899C40B-8743-0C49-8717-5E92B3AA9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6413500"/>
            <a:ext cx="1908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e 28">
            <a:extLst>
              <a:ext uri="{FF2B5EF4-FFF2-40B4-BE49-F238E27FC236}">
                <a16:creationId xmlns:a16="http://schemas.microsoft.com/office/drawing/2014/main" id="{20565EF1-F842-C24E-8315-FAB56C6FA977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8953500"/>
            <a:ext cx="6507163" cy="3339338"/>
            <a:chOff x="1448155" y="1898103"/>
            <a:chExt cx="8780611" cy="4077768"/>
          </a:xfrm>
        </p:grpSpPr>
        <p:pic>
          <p:nvPicPr>
            <p:cNvPr id="19472" name="Image 1" descr="Genève 88.jpg">
              <a:extLst>
                <a:ext uri="{FF2B5EF4-FFF2-40B4-BE49-F238E27FC236}">
                  <a16:creationId xmlns:a16="http://schemas.microsoft.com/office/drawing/2014/main" id="{65A8E1D4-CF27-D141-BBB1-6EA03A61D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155" y="1898103"/>
              <a:ext cx="3811191" cy="278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3" name="Groupe 30">
              <a:extLst>
                <a:ext uri="{FF2B5EF4-FFF2-40B4-BE49-F238E27FC236}">
                  <a16:creationId xmlns:a16="http://schemas.microsoft.com/office/drawing/2014/main" id="{A47F94AD-E46D-6742-BC4E-B23B2D3F1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464" y="4517355"/>
              <a:ext cx="6652302" cy="1458516"/>
              <a:chOff x="2856311" y="6724651"/>
              <a:chExt cx="6652302" cy="1458516"/>
            </a:xfrm>
          </p:grpSpPr>
          <p:sp>
            <p:nvSpPr>
              <p:cNvPr id="19474" name="Oval 5">
                <a:extLst>
                  <a:ext uri="{FF2B5EF4-FFF2-40B4-BE49-F238E27FC236}">
                    <a16:creationId xmlns:a16="http://schemas.microsoft.com/office/drawing/2014/main" id="{896E0094-1EDA-1440-9C1F-A32ED9355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6311" y="7136608"/>
                <a:ext cx="864394" cy="594122"/>
              </a:xfrm>
              <a:prstGeom prst="ellipse">
                <a:avLst/>
              </a:prstGeom>
              <a:solidFill>
                <a:srgbClr val="60C99C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67500" tIns="43085" rIns="67500" bIns="33750" anchor="ctr"/>
              <a:lstStyle>
                <a:lvl1pPr>
                  <a:lnSpc>
                    <a:spcPct val="93000"/>
                  </a:lnSpc>
                  <a:spcAft>
                    <a:spcPts val="8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1pPr>
                <a:lvl2pPr marL="557213" indent="-214313">
                  <a:lnSpc>
                    <a:spcPct val="93000"/>
                  </a:lnSpc>
                  <a:spcAft>
                    <a:spcPts val="6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5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2pPr>
                <a:lvl3pPr marL="857250" indent="-171450">
                  <a:lnSpc>
                    <a:spcPct val="93000"/>
                  </a:lnSpc>
                  <a:spcAft>
                    <a:spcPts val="4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3pPr>
                <a:lvl4pPr marL="1200150" indent="-171450">
                  <a:lnSpc>
                    <a:spcPct val="93000"/>
                  </a:lnSpc>
                  <a:spcAft>
                    <a:spcPts val="3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4pPr>
                <a:lvl5pPr marL="1543050" indent="-171450">
                  <a:lnSpc>
                    <a:spcPct val="93000"/>
                  </a:lnSpc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5pPr>
                <a:lvl6pPr marL="20002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6pPr>
                <a:lvl7pPr marL="24574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7pPr>
                <a:lvl8pPr marL="29146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8pPr>
                <a:lvl9pPr marL="33718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9pPr>
              </a:lstStyle>
              <a:p>
                <a:pPr algn="ctr" eaLnBrk="1">
                  <a:spcAft>
                    <a:spcPct val="0"/>
                  </a:spcAft>
                </a:pPr>
                <a:r>
                  <a:rPr lang="fr-FR" altLang="fr-FR" sz="900">
                    <a:solidFill>
                      <a:srgbClr val="000000"/>
                    </a:solidFill>
                  </a:rPr>
                  <a:t>MPEG 1 </a:t>
                </a:r>
              </a:p>
            </p:txBody>
          </p:sp>
          <p:sp>
            <p:nvSpPr>
              <p:cNvPr id="33" name="ZoneTexte 1">
                <a:extLst>
                  <a:ext uri="{FF2B5EF4-FFF2-40B4-BE49-F238E27FC236}">
                    <a16:creationId xmlns:a16="http://schemas.microsoft.com/office/drawing/2014/main" id="{F3C40DFD-D907-B645-A396-C99950B80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4160" y="7129902"/>
                <a:ext cx="3744453" cy="8118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638942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sz="2000" dirty="0">
                    <a:solidFill>
                      <a:srgbClr val="000000"/>
                    </a:solidFill>
                  </a:rPr>
                  <a:t> Démonstration « Live »</a:t>
                </a:r>
              </a:p>
              <a:p>
                <a:pPr algn="ctr" defTabSz="638942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sz="2000" dirty="0">
                    <a:solidFill>
                      <a:srgbClr val="000000"/>
                    </a:solidFill>
                  </a:rPr>
                  <a:t>À Genève :1988</a:t>
                </a:r>
              </a:p>
            </p:txBody>
          </p:sp>
          <p:sp>
            <p:nvSpPr>
              <p:cNvPr id="19476" name="Oval 2">
                <a:extLst>
                  <a:ext uri="{FF2B5EF4-FFF2-40B4-BE49-F238E27FC236}">
                    <a16:creationId xmlns:a16="http://schemas.microsoft.com/office/drawing/2014/main" id="{7F9FA921-9EE8-7849-A23C-FA4806ABE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236" y="6724651"/>
                <a:ext cx="864394" cy="594122"/>
              </a:xfrm>
              <a:prstGeom prst="ellipse">
                <a:avLst/>
              </a:prstGeom>
              <a:solidFill>
                <a:srgbClr val="60C99C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67500" tIns="43085" rIns="67500" bIns="33750" anchor="ctr"/>
              <a:lstStyle>
                <a:lvl1pPr>
                  <a:lnSpc>
                    <a:spcPct val="93000"/>
                  </a:lnSpc>
                  <a:spcAft>
                    <a:spcPts val="8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1pPr>
                <a:lvl2pPr marL="557213" indent="-214313">
                  <a:lnSpc>
                    <a:spcPct val="93000"/>
                  </a:lnSpc>
                  <a:spcAft>
                    <a:spcPts val="6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5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2pPr>
                <a:lvl3pPr marL="857250" indent="-171450">
                  <a:lnSpc>
                    <a:spcPct val="93000"/>
                  </a:lnSpc>
                  <a:spcAft>
                    <a:spcPts val="4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3pPr>
                <a:lvl4pPr marL="1200150" indent="-171450">
                  <a:lnSpc>
                    <a:spcPct val="93000"/>
                  </a:lnSpc>
                  <a:spcAft>
                    <a:spcPts val="3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4pPr>
                <a:lvl5pPr marL="1543050" indent="-171450">
                  <a:lnSpc>
                    <a:spcPct val="93000"/>
                  </a:lnSpc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5pPr>
                <a:lvl6pPr marL="20002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6pPr>
                <a:lvl7pPr marL="24574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7pPr>
                <a:lvl8pPr marL="29146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8pPr>
                <a:lvl9pPr marL="33718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9pPr>
              </a:lstStyle>
              <a:p>
                <a:pPr algn="ctr" eaLnBrk="1">
                  <a:spcAft>
                    <a:spcPct val="0"/>
                  </a:spcAft>
                </a:pPr>
                <a:r>
                  <a:rPr lang="fr-FR" altLang="fr-FR" sz="900">
                    <a:solidFill>
                      <a:srgbClr val="000000"/>
                    </a:solidFill>
                  </a:rPr>
                  <a:t>DAB</a:t>
                </a:r>
              </a:p>
            </p:txBody>
          </p:sp>
          <p:sp>
            <p:nvSpPr>
              <p:cNvPr id="19477" name="Oval 2">
                <a:extLst>
                  <a:ext uri="{FF2B5EF4-FFF2-40B4-BE49-F238E27FC236}">
                    <a16:creationId xmlns:a16="http://schemas.microsoft.com/office/drawing/2014/main" id="{0CB330FA-70E0-6D4A-A056-B1B01CABE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7455" y="7589045"/>
                <a:ext cx="864394" cy="594122"/>
              </a:xfrm>
              <a:prstGeom prst="ellipse">
                <a:avLst/>
              </a:prstGeom>
              <a:solidFill>
                <a:srgbClr val="60C99C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67500" tIns="43085" rIns="67500" bIns="33750" anchor="ctr"/>
              <a:lstStyle>
                <a:lvl1pPr>
                  <a:lnSpc>
                    <a:spcPct val="93000"/>
                  </a:lnSpc>
                  <a:spcAft>
                    <a:spcPts val="8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1pPr>
                <a:lvl2pPr marL="557213" indent="-214313">
                  <a:lnSpc>
                    <a:spcPct val="93000"/>
                  </a:lnSpc>
                  <a:spcAft>
                    <a:spcPts val="6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5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2pPr>
                <a:lvl3pPr marL="857250" indent="-171450">
                  <a:lnSpc>
                    <a:spcPct val="93000"/>
                  </a:lnSpc>
                  <a:spcAft>
                    <a:spcPts val="4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3pPr>
                <a:lvl4pPr marL="1200150" indent="-171450">
                  <a:lnSpc>
                    <a:spcPct val="93000"/>
                  </a:lnSpc>
                  <a:spcAft>
                    <a:spcPts val="3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4pPr>
                <a:lvl5pPr marL="1543050" indent="-171450">
                  <a:lnSpc>
                    <a:spcPct val="93000"/>
                  </a:lnSpc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5pPr>
                <a:lvl6pPr marL="20002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6pPr>
                <a:lvl7pPr marL="24574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7pPr>
                <a:lvl8pPr marL="29146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8pPr>
                <a:lvl9pPr marL="3371850" indent="-171450" defTabSz="6381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6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1100">
                    <a:solidFill>
                      <a:srgbClr val="050505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Droid Sans Fallback"/>
                  </a:defRPr>
                </a:lvl9pPr>
              </a:lstStyle>
              <a:p>
                <a:pPr algn="ctr" eaLnBrk="1">
                  <a:spcAft>
                    <a:spcPct val="0"/>
                  </a:spcAft>
                </a:pPr>
                <a:r>
                  <a:rPr lang="fr-FR" altLang="fr-FR" sz="900">
                    <a:solidFill>
                      <a:srgbClr val="000000"/>
                    </a:solidFill>
                  </a:rPr>
                  <a:t>COFDM</a:t>
                </a:r>
              </a:p>
            </p:txBody>
          </p:sp>
          <p:sp>
            <p:nvSpPr>
              <p:cNvPr id="19478" name="Croix 30">
                <a:extLst>
                  <a:ext uri="{FF2B5EF4-FFF2-40B4-BE49-F238E27FC236}">
                    <a16:creationId xmlns:a16="http://schemas.microsoft.com/office/drawing/2014/main" id="{69FA93EB-1D08-1C49-9AA3-A28D713701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117644" y="7535804"/>
                <a:ext cx="377907" cy="322663"/>
              </a:xfrm>
              <a:custGeom>
                <a:avLst/>
                <a:gdLst>
                  <a:gd name="T0" fmla="*/ 11963 w 503237"/>
                  <a:gd name="T1" fmla="*/ 28747 h 431800"/>
                  <a:gd name="T2" fmla="*/ 36018 w 503237"/>
                  <a:gd name="T3" fmla="*/ 28747 h 431800"/>
                  <a:gd name="T4" fmla="*/ 36018 w 503237"/>
                  <a:gd name="T5" fmla="*/ 9965 h 431800"/>
                  <a:gd name="T6" fmla="*/ 54232 w 503237"/>
                  <a:gd name="T7" fmla="*/ 9965 h 431800"/>
                  <a:gd name="T8" fmla="*/ 54232 w 503237"/>
                  <a:gd name="T9" fmla="*/ 28747 h 431800"/>
                  <a:gd name="T10" fmla="*/ 78287 w 503237"/>
                  <a:gd name="T11" fmla="*/ 28747 h 431800"/>
                  <a:gd name="T12" fmla="*/ 78287 w 503237"/>
                  <a:gd name="T13" fmla="*/ 46429 h 431800"/>
                  <a:gd name="T14" fmla="*/ 54232 w 503237"/>
                  <a:gd name="T15" fmla="*/ 46429 h 431800"/>
                  <a:gd name="T16" fmla="*/ 54232 w 503237"/>
                  <a:gd name="T17" fmla="*/ 65211 h 431800"/>
                  <a:gd name="T18" fmla="*/ 36018 w 503237"/>
                  <a:gd name="T19" fmla="*/ 65211 h 431800"/>
                  <a:gd name="T20" fmla="*/ 36018 w 503237"/>
                  <a:gd name="T21" fmla="*/ 46429 h 431800"/>
                  <a:gd name="T22" fmla="*/ 11963 w 503237"/>
                  <a:gd name="T23" fmla="*/ 46429 h 431800"/>
                  <a:gd name="T24" fmla="*/ 11963 w 503237"/>
                  <a:gd name="T25" fmla="*/ 28747 h 4318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3237" h="431800">
                    <a:moveTo>
                      <a:pt x="66704" y="165120"/>
                    </a:moveTo>
                    <a:lnTo>
                      <a:pt x="200839" y="165120"/>
                    </a:lnTo>
                    <a:lnTo>
                      <a:pt x="200839" y="57235"/>
                    </a:lnTo>
                    <a:lnTo>
                      <a:pt x="302398" y="57235"/>
                    </a:lnTo>
                    <a:lnTo>
                      <a:pt x="302398" y="165120"/>
                    </a:lnTo>
                    <a:lnTo>
                      <a:pt x="436533" y="165120"/>
                    </a:lnTo>
                    <a:lnTo>
                      <a:pt x="436533" y="266680"/>
                    </a:lnTo>
                    <a:lnTo>
                      <a:pt x="302398" y="266680"/>
                    </a:lnTo>
                    <a:lnTo>
                      <a:pt x="302398" y="374565"/>
                    </a:lnTo>
                    <a:lnTo>
                      <a:pt x="200839" y="374565"/>
                    </a:lnTo>
                    <a:lnTo>
                      <a:pt x="200839" y="266680"/>
                    </a:lnTo>
                    <a:lnTo>
                      <a:pt x="66704" y="266680"/>
                    </a:lnTo>
                    <a:lnTo>
                      <a:pt x="66704" y="16512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9479" name="Connecteur en arc 36">
                <a:extLst>
                  <a:ext uri="{FF2B5EF4-FFF2-40B4-BE49-F238E27FC236}">
                    <a16:creationId xmlns:a16="http://schemas.microsoft.com/office/drawing/2014/main" id="{24E3FDEC-E19B-8448-BA29-F41F120E57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851078" y="7405093"/>
                <a:ext cx="134541" cy="611981"/>
              </a:xfrm>
              <a:prstGeom prst="curvedConnector2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0" name="Connecteur en arc 37">
                <a:extLst>
                  <a:ext uri="{FF2B5EF4-FFF2-40B4-BE49-F238E27FC236}">
                    <a16:creationId xmlns:a16="http://schemas.microsoft.com/office/drawing/2014/main" id="{46F2F2D6-99B3-A748-9EFA-927893BD4BD1}"/>
                  </a:ext>
                </a:extLst>
              </p:cNvPr>
              <p:cNvCxnSpPr>
                <a:cxnSpLocks noChangeShapeType="1"/>
                <a:stCxn id="19477" idx="1"/>
                <a:endCxn id="19476" idx="3"/>
              </p:cNvCxnSpPr>
              <p:nvPr/>
            </p:nvCxnSpPr>
            <p:spPr bwMode="auto">
              <a:xfrm rot="5400000" flipH="1" flipV="1">
                <a:off x="4750594" y="6994923"/>
                <a:ext cx="444104" cy="917972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467" name="ZoneTexte 26">
            <a:extLst>
              <a:ext uri="{FF2B5EF4-FFF2-40B4-BE49-F238E27FC236}">
                <a16:creationId xmlns:a16="http://schemas.microsoft.com/office/drawing/2014/main" id="{EC6934B9-88EB-4A44-8CAC-71CC8F19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0" y="127998"/>
            <a:ext cx="4274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3600" b="1" dirty="0"/>
              <a:t>Période 85-95</a:t>
            </a:r>
          </a:p>
        </p:txBody>
      </p:sp>
      <p:sp>
        <p:nvSpPr>
          <p:cNvPr id="19468" name="ZoneTexte 1">
            <a:extLst>
              <a:ext uri="{FF2B5EF4-FFF2-40B4-BE49-F238E27FC236}">
                <a16:creationId xmlns:a16="http://schemas.microsoft.com/office/drawing/2014/main" id="{A01AFF6C-79CE-D74D-A4FB-FA613436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0" y="8071702"/>
            <a:ext cx="9041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/>
              <a:t>Le </a:t>
            </a:r>
            <a:r>
              <a:rPr lang="fr-FR" altLang="fr-FR" sz="2400" dirty="0" err="1"/>
              <a:t>Cofdm</a:t>
            </a:r>
            <a:r>
              <a:rPr lang="fr-FR" altLang="fr-FR" sz="2400" dirty="0"/>
              <a:t> développé en parallèle au CCETT débouche sur la faisabilité de la diffusion numérique de son.</a:t>
            </a:r>
          </a:p>
        </p:txBody>
      </p:sp>
      <p:pic>
        <p:nvPicPr>
          <p:cNvPr id="19469" name="Image 3">
            <a:extLst>
              <a:ext uri="{FF2B5EF4-FFF2-40B4-BE49-F238E27FC236}">
                <a16:creationId xmlns:a16="http://schemas.microsoft.com/office/drawing/2014/main" id="{61CC1572-39C6-8246-8595-E8852372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8773939"/>
            <a:ext cx="3119111" cy="20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ZoneTexte 29">
            <a:extLst>
              <a:ext uri="{FF2B5EF4-FFF2-40B4-BE49-F238E27FC236}">
                <a16:creationId xmlns:a16="http://schemas.microsoft.com/office/drawing/2014/main" id="{03E4BC98-3B33-7043-BF09-558526FE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7" y="1304448"/>
            <a:ext cx="1379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3600" b="1" dirty="0"/>
              <a:t>1988</a:t>
            </a:r>
          </a:p>
        </p:txBody>
      </p:sp>
      <p:sp>
        <p:nvSpPr>
          <p:cNvPr id="19471" name="ZoneTexte 31">
            <a:extLst>
              <a:ext uri="{FF2B5EF4-FFF2-40B4-BE49-F238E27FC236}">
                <a16:creationId xmlns:a16="http://schemas.microsoft.com/office/drawing/2014/main" id="{883CE363-628B-A04F-8914-80F051EE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1" y="4775200"/>
            <a:ext cx="861341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 premier résultat : la norme MPEG1 à l’origine du MP3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succès mondial !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" descr="Quilès pommier.jpg">
            <a:extLst>
              <a:ext uri="{FF2B5EF4-FFF2-40B4-BE49-F238E27FC236}">
                <a16:creationId xmlns:a16="http://schemas.microsoft.com/office/drawing/2014/main" id="{1F5C1EBC-DF0D-894C-92B4-56694561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90" y="1573870"/>
            <a:ext cx="2844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ZoneTexte 3">
            <a:extLst>
              <a:ext uri="{FF2B5EF4-FFF2-40B4-BE49-F238E27FC236}">
                <a16:creationId xmlns:a16="http://schemas.microsoft.com/office/drawing/2014/main" id="{D6FF31E2-DAA2-7C42-B1D5-FF2E9254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7" y="1650506"/>
            <a:ext cx="346522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2400" dirty="0"/>
              <a:t>Au CCETT Lancement du projet DNT 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2400" dirty="0"/>
              <a:t>Diffusion Numérique de la Télévision</a:t>
            </a:r>
          </a:p>
        </p:txBody>
      </p:sp>
      <p:pic>
        <p:nvPicPr>
          <p:cNvPr id="21507" name="Image 31" descr="Bois-P1130402.jpeg">
            <a:extLst>
              <a:ext uri="{FF2B5EF4-FFF2-40B4-BE49-F238E27FC236}">
                <a16:creationId xmlns:a16="http://schemas.microsoft.com/office/drawing/2014/main" id="{D9FB49C0-E56F-6E4E-BB59-1E5544FB2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5597485"/>
            <a:ext cx="1673219" cy="182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1" descr="Prix_cnet94.jpg">
            <a:extLst>
              <a:ext uri="{FF2B5EF4-FFF2-40B4-BE49-F238E27FC236}">
                <a16:creationId xmlns:a16="http://schemas.microsoft.com/office/drawing/2014/main" id="{81CACA05-EFB5-0D46-9543-FC2A673C9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51" y="7144725"/>
            <a:ext cx="41592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" descr="circuits_94.jpg">
            <a:extLst>
              <a:ext uri="{FF2B5EF4-FFF2-40B4-BE49-F238E27FC236}">
                <a16:creationId xmlns:a16="http://schemas.microsoft.com/office/drawing/2014/main" id="{B388F86E-42A9-EA44-BD8E-213856D33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27" y="7182174"/>
            <a:ext cx="2981325" cy="29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ZoneTexte 35">
            <a:extLst>
              <a:ext uri="{FF2B5EF4-FFF2-40B4-BE49-F238E27FC236}">
                <a16:creationId xmlns:a16="http://schemas.microsoft.com/office/drawing/2014/main" id="{D8909B06-0268-6645-8DF6-F0F67723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190" y="149125"/>
            <a:ext cx="44069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Les travaux s’accélèrent à l’ISO.</a:t>
            </a:r>
          </a:p>
        </p:txBody>
      </p:sp>
      <p:pic>
        <p:nvPicPr>
          <p:cNvPr id="21512" name="Image 2">
            <a:extLst>
              <a:ext uri="{FF2B5EF4-FFF2-40B4-BE49-F238E27FC236}">
                <a16:creationId xmlns:a16="http://schemas.microsoft.com/office/drawing/2014/main" id="{1936AC8F-D46D-3547-B2CA-3B1D4842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44" y="1645482"/>
            <a:ext cx="1988816" cy="22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ZoneTexte 13">
            <a:extLst>
              <a:ext uri="{FF2B5EF4-FFF2-40B4-BE49-F238E27FC236}">
                <a16:creationId xmlns:a16="http://schemas.microsoft.com/office/drawing/2014/main" id="{A9276AC6-F994-D649-8268-64F39792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0"/>
            <a:ext cx="3311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3600" b="1" dirty="0"/>
              <a:t>Période 90-2000</a:t>
            </a:r>
          </a:p>
        </p:txBody>
      </p:sp>
      <p:sp>
        <p:nvSpPr>
          <p:cNvPr id="21514" name="ZoneTexte 15">
            <a:extLst>
              <a:ext uri="{FF2B5EF4-FFF2-40B4-BE49-F238E27FC236}">
                <a16:creationId xmlns:a16="http://schemas.microsoft.com/office/drawing/2014/main" id="{D9C77F4A-B206-C947-B8B1-659DF1B0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9510713"/>
            <a:ext cx="5675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/>
              <a:t>Dès 1998 la technologie est prête pour le déploiement.</a:t>
            </a:r>
          </a:p>
        </p:txBody>
      </p:sp>
      <p:pic>
        <p:nvPicPr>
          <p:cNvPr id="21515" name="Image 16" descr="dvd-mpeg.png">
            <a:extLst>
              <a:ext uri="{FF2B5EF4-FFF2-40B4-BE49-F238E27FC236}">
                <a16:creationId xmlns:a16="http://schemas.microsoft.com/office/drawing/2014/main" id="{0F77E390-DF58-5C41-9E26-0CBD42FD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74" y="676932"/>
            <a:ext cx="16525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ZoneTexte 3">
            <a:extLst>
              <a:ext uri="{FF2B5EF4-FFF2-40B4-BE49-F238E27FC236}">
                <a16:creationId xmlns:a16="http://schemas.microsoft.com/office/drawing/2014/main" id="{7479154C-5574-B640-9BDB-3D63620D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733800"/>
            <a:ext cx="460632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2400" dirty="0"/>
              <a:t>L’adaptation du </a:t>
            </a:r>
            <a:r>
              <a:rPr lang="fr-FR" altLang="fr-FR" sz="2400" dirty="0" err="1"/>
              <a:t>Cofdm</a:t>
            </a:r>
            <a:r>
              <a:rPr lang="fr-FR" altLang="fr-FR" sz="2400" dirty="0"/>
              <a:t> aux débits et contraintes de la TV numérique est réalisée puis adoptée par le projet européen DTTB.</a:t>
            </a:r>
          </a:p>
        </p:txBody>
      </p:sp>
      <p:sp>
        <p:nvSpPr>
          <p:cNvPr id="21517" name="ZoneTexte 3">
            <a:extLst>
              <a:ext uri="{FF2B5EF4-FFF2-40B4-BE49-F238E27FC236}">
                <a16:creationId xmlns:a16="http://schemas.microsoft.com/office/drawing/2014/main" id="{6B4094C2-36A1-0C4A-A949-6A724E1E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17" y="5617629"/>
            <a:ext cx="370046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2400" dirty="0"/>
              <a:t>Des composants clés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2400" dirty="0"/>
              <a:t>sont réalisés avec le CNET Grenoble.</a:t>
            </a:r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id="{E5C8E7B4-8332-B747-ADA1-38B1E43D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486" y="3747032"/>
            <a:ext cx="4417574" cy="3311356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67500" tIns="43085" rIns="67500" bIns="33750" anchor="ctr"/>
          <a:lstStyle>
            <a:lvl1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 err="1">
                <a:solidFill>
                  <a:srgbClr val="000000"/>
                </a:solidFill>
              </a:rPr>
              <a:t>dTTb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37 participants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Coordinateur CCETT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rgbClr val="000000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BBC, RAI, TDF</a:t>
            </a:r>
            <a:r>
              <a:rPr lang="is-IS" altLang="fr-FR" sz="2000" dirty="0">
                <a:solidFill>
                  <a:srgbClr val="000000"/>
                </a:solidFill>
              </a:rPr>
              <a:t>… FT, DT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Grundig, Philips, Thomson, ST Micro</a:t>
            </a:r>
            <a:r>
              <a:rPr lang="is-IS" altLang="fr-FR" sz="2000" dirty="0">
                <a:solidFill>
                  <a:srgbClr val="000000"/>
                </a:solidFill>
              </a:rPr>
              <a:t>…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UER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Laboratoires</a:t>
            </a:r>
          </a:p>
          <a:p>
            <a:pPr algn="ctr" defTabSz="638942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LER, CNS, ENST,</a:t>
            </a:r>
            <a:r>
              <a:rPr lang="is-IS" altLang="fr-FR" sz="2000" dirty="0">
                <a:solidFill>
                  <a:srgbClr val="000000"/>
                </a:solidFill>
              </a:rPr>
              <a:t>…</a:t>
            </a:r>
            <a:endParaRPr lang="fr-FR" altLang="fr-FR" sz="2000" dirty="0">
              <a:solidFill>
                <a:srgbClr val="000000"/>
              </a:solidFill>
            </a:endParaRPr>
          </a:p>
        </p:txBody>
      </p:sp>
      <p:grpSp>
        <p:nvGrpSpPr>
          <p:cNvPr id="21519" name="Groupe 22">
            <a:extLst>
              <a:ext uri="{FF2B5EF4-FFF2-40B4-BE49-F238E27FC236}">
                <a16:creationId xmlns:a16="http://schemas.microsoft.com/office/drawing/2014/main" id="{55FA1416-8CC1-2F47-A424-422765E8D8A0}"/>
              </a:ext>
            </a:extLst>
          </p:cNvPr>
          <p:cNvGrpSpPr>
            <a:grpSpLocks/>
          </p:cNvGrpSpPr>
          <p:nvPr/>
        </p:nvGrpSpPr>
        <p:grpSpPr bwMode="auto">
          <a:xfrm>
            <a:off x="1959951" y="10427352"/>
            <a:ext cx="3654425" cy="2338387"/>
            <a:chOff x="1579993" y="4355308"/>
            <a:chExt cx="6947265" cy="4285922"/>
          </a:xfrm>
        </p:grpSpPr>
        <p:sp>
          <p:nvSpPr>
            <p:cNvPr id="21526" name="Oval 1">
              <a:extLst>
                <a:ext uri="{FF2B5EF4-FFF2-40B4-BE49-F238E27FC236}">
                  <a16:creationId xmlns:a16="http://schemas.microsoft.com/office/drawing/2014/main" id="{157FE848-3266-784D-A382-FF9260F3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7918450"/>
              <a:ext cx="865188" cy="595313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Analogique</a:t>
              </a:r>
            </a:p>
          </p:txBody>
        </p:sp>
        <p:sp>
          <p:nvSpPr>
            <p:cNvPr id="21527" name="Oval 2">
              <a:extLst>
                <a:ext uri="{FF2B5EF4-FFF2-40B4-BE49-F238E27FC236}">
                  <a16:creationId xmlns:a16="http://schemas.microsoft.com/office/drawing/2014/main" id="{1BE54CEB-8F51-CE4C-A5A7-B898F2CBF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75" y="6724650"/>
              <a:ext cx="865188" cy="5937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DAB</a:t>
              </a:r>
            </a:p>
          </p:txBody>
        </p:sp>
        <p:sp>
          <p:nvSpPr>
            <p:cNvPr id="21528" name="Oval 3">
              <a:extLst>
                <a:ext uri="{FF2B5EF4-FFF2-40B4-BE49-F238E27FC236}">
                  <a16:creationId xmlns:a16="http://schemas.microsoft.com/office/drawing/2014/main" id="{90C92077-CC25-CD42-842A-4A9F5760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925" y="5591175"/>
              <a:ext cx="1081088" cy="6826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DVB </a:t>
              </a:r>
            </a:p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Câble et</a:t>
              </a:r>
            </a:p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satellite</a:t>
              </a:r>
            </a:p>
          </p:txBody>
        </p:sp>
        <p:sp>
          <p:nvSpPr>
            <p:cNvPr id="21529" name="Oval 5">
              <a:extLst>
                <a:ext uri="{FF2B5EF4-FFF2-40B4-BE49-F238E27FC236}">
                  <a16:creationId xmlns:a16="http://schemas.microsoft.com/office/drawing/2014/main" id="{EF5C7843-7FCA-A044-BAB4-D9F3518A6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7137400"/>
              <a:ext cx="865187" cy="5937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MPEG 1</a:t>
              </a:r>
            </a:p>
          </p:txBody>
        </p:sp>
        <p:sp>
          <p:nvSpPr>
            <p:cNvPr id="21530" name="Oval 6">
              <a:extLst>
                <a:ext uri="{FF2B5EF4-FFF2-40B4-BE49-F238E27FC236}">
                  <a16:creationId xmlns:a16="http://schemas.microsoft.com/office/drawing/2014/main" id="{FB3F2DAA-827A-EC4C-BB64-1555AFBA4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488" y="5300663"/>
              <a:ext cx="863600" cy="5937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DVB-T</a:t>
              </a:r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80FD5A1D-4A41-9940-9AEF-E086B9853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742" y="4355308"/>
              <a:ext cx="864394" cy="594122"/>
            </a:xfrm>
            <a:prstGeom prst="ellipse">
              <a:avLst/>
            </a:prstGeom>
            <a:gradFill flip="none" rotWithShape="1">
              <a:gsLst>
                <a:gs pos="0">
                  <a:srgbClr val="CFE7F5"/>
                </a:gs>
                <a:gs pos="100000">
                  <a:srgbClr val="000000"/>
                </a:gs>
                <a:gs pos="92000">
                  <a:schemeClr val="bg1">
                    <a:lumMod val="85000"/>
                    <a:alpha val="8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gradFill flip="none" rotWithShape="1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/>
              <a:tailEnd/>
            </a:ln>
            <a:effectLst/>
          </p:spPr>
          <p:txBody>
            <a:bodyPr wrap="none" lIns="67500" tIns="43085" rIns="67500" bIns="3375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36947" algn="l"/>
                  <a:tab pos="673894" algn="l"/>
                </a:tabLst>
                <a:defRPr/>
              </a:pPr>
              <a:r>
                <a:rPr lang="fr-FR" sz="700" b="1">
                  <a:ln w="50800"/>
                  <a:solidFill>
                    <a:schemeClr val="bg1">
                      <a:shade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ＭＳ Ｐゴシック" charset="0"/>
                </a:rPr>
                <a:t>...</a:t>
              </a: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A65A3CF4-5BB3-574C-944D-B1DB9163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864" y="4922045"/>
              <a:ext cx="864394" cy="594122"/>
            </a:xfrm>
            <a:prstGeom prst="ellipse">
              <a:avLst/>
            </a:prstGeom>
            <a:gradFill flip="none" rotWithShape="1">
              <a:gsLst>
                <a:gs pos="0">
                  <a:srgbClr val="CFE7F5"/>
                </a:gs>
                <a:gs pos="100000">
                  <a:srgbClr val="000000"/>
                </a:gs>
                <a:gs pos="92000">
                  <a:schemeClr val="bg1">
                    <a:lumMod val="85000"/>
                    <a:alpha val="8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gradFill flip="none" rotWithShape="1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/>
              <a:tailEnd/>
            </a:ln>
            <a:effectLst/>
          </p:spPr>
          <p:txBody>
            <a:bodyPr wrap="none" lIns="67500" tIns="43085" rIns="67500" bIns="3375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36947" algn="l"/>
                  <a:tab pos="673894" algn="l"/>
                </a:tabLst>
                <a:defRPr/>
              </a:pPr>
              <a:r>
                <a:rPr lang="fr-FR" sz="700" b="1">
                  <a:ln w="50800"/>
                  <a:solidFill>
                    <a:schemeClr val="bg1">
                      <a:shade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ＭＳ Ｐゴシック" charset="0"/>
                </a:rPr>
                <a:t>...</a:t>
              </a: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6C709414-8FD1-FF40-BB63-AF9178185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864" y="5894785"/>
              <a:ext cx="864394" cy="594122"/>
            </a:xfrm>
            <a:prstGeom prst="ellipse">
              <a:avLst/>
            </a:prstGeom>
            <a:gradFill flip="none" rotWithShape="1">
              <a:gsLst>
                <a:gs pos="0">
                  <a:srgbClr val="CFE7F5"/>
                </a:gs>
                <a:gs pos="100000">
                  <a:srgbClr val="000000"/>
                </a:gs>
                <a:gs pos="92000">
                  <a:schemeClr val="bg1">
                    <a:lumMod val="85000"/>
                    <a:alpha val="8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gradFill flip="none" rotWithShape="1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/>
              <a:tailEnd/>
            </a:ln>
            <a:effectLst/>
          </p:spPr>
          <p:txBody>
            <a:bodyPr wrap="none" lIns="67500" tIns="43085" rIns="67500" bIns="3375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defTabSz="638942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36947" algn="l"/>
                  <a:tab pos="673894" algn="l"/>
                </a:tabLst>
                <a:defRPr/>
              </a:pPr>
              <a:r>
                <a:rPr lang="fr-FR" sz="700" b="1">
                  <a:ln w="50800"/>
                  <a:solidFill>
                    <a:schemeClr val="bg1">
                      <a:shade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ＭＳ Ｐゴシック" charset="0"/>
                </a:rPr>
                <a:t>...</a:t>
              </a:r>
            </a:p>
          </p:txBody>
        </p:sp>
        <p:sp>
          <p:nvSpPr>
            <p:cNvPr id="21534" name="Freeform 10">
              <a:extLst>
                <a:ext uri="{FF2B5EF4-FFF2-40B4-BE49-F238E27FC236}">
                  <a16:creationId xmlns:a16="http://schemas.microsoft.com/office/drawing/2014/main" id="{B86C01C2-032E-8547-8C31-87E98BE554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20000">
              <a:off x="2831306" y="7652544"/>
              <a:ext cx="377825" cy="376238"/>
            </a:xfrm>
            <a:custGeom>
              <a:avLst/>
              <a:gdLst>
                <a:gd name="T0" fmla="*/ 2147483646 w 142"/>
                <a:gd name="T1" fmla="*/ 2147483646 h 147"/>
                <a:gd name="T2" fmla="*/ 2147483646 w 142"/>
                <a:gd name="T3" fmla="*/ 2147483646 h 147"/>
                <a:gd name="T4" fmla="*/ 2147483646 w 142"/>
                <a:gd name="T5" fmla="*/ 2147483646 h 147"/>
                <a:gd name="T6" fmla="*/ 0 w 142"/>
                <a:gd name="T7" fmla="*/ 2147483646 h 147"/>
                <a:gd name="T8" fmla="*/ 0 w 142"/>
                <a:gd name="T9" fmla="*/ 2147483646 h 147"/>
                <a:gd name="T10" fmla="*/ 2147483646 w 142"/>
                <a:gd name="T11" fmla="*/ 2147483646 h 147"/>
                <a:gd name="T12" fmla="*/ 2147483646 w 142"/>
                <a:gd name="T13" fmla="*/ 2147483646 h 147"/>
                <a:gd name="T14" fmla="*/ 2147483646 w 142"/>
                <a:gd name="T15" fmla="*/ 2147483646 h 147"/>
                <a:gd name="T16" fmla="*/ 2147483646 w 142"/>
                <a:gd name="T17" fmla="*/ 2147483646 h 147"/>
                <a:gd name="T18" fmla="*/ 2147483646 w 142"/>
                <a:gd name="T19" fmla="*/ 2147483646 h 147"/>
                <a:gd name="T20" fmla="*/ 2147483646 w 142"/>
                <a:gd name="T21" fmla="*/ 2147483646 h 147"/>
                <a:gd name="T22" fmla="*/ 2147483646 w 142"/>
                <a:gd name="T23" fmla="*/ 0 h 147"/>
                <a:gd name="T24" fmla="*/ 2147483646 w 142"/>
                <a:gd name="T25" fmla="*/ 2147483646 h 147"/>
                <a:gd name="T26" fmla="*/ 2147483646 w 142"/>
                <a:gd name="T27" fmla="*/ 2147483646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47">
                  <a:moveTo>
                    <a:pt x="98" y="21"/>
                  </a:moveTo>
                  <a:cubicBezTo>
                    <a:pt x="64" y="21"/>
                    <a:pt x="36" y="50"/>
                    <a:pt x="36" y="84"/>
                  </a:cubicBezTo>
                  <a:cubicBezTo>
                    <a:pt x="36" y="102"/>
                    <a:pt x="22" y="116"/>
                    <a:pt x="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9" y="147"/>
                    <a:pt x="67" y="119"/>
                    <a:pt x="67" y="84"/>
                  </a:cubicBezTo>
                  <a:cubicBezTo>
                    <a:pt x="67" y="67"/>
                    <a:pt x="81" y="53"/>
                    <a:pt x="98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98" y="21"/>
                  </a:lnTo>
                  <a:close/>
                </a:path>
              </a:pathLst>
            </a:cu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5" name="Freeform 11">
              <a:extLst>
                <a:ext uri="{FF2B5EF4-FFF2-40B4-BE49-F238E27FC236}">
                  <a16:creationId xmlns:a16="http://schemas.microsoft.com/office/drawing/2014/main" id="{CC22BCF3-BEB5-F340-8C61-4507C0CC5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0000">
              <a:off x="3678238" y="7142163"/>
              <a:ext cx="266700" cy="222250"/>
            </a:xfrm>
            <a:custGeom>
              <a:avLst/>
              <a:gdLst>
                <a:gd name="T0" fmla="*/ 2147483646 w 142"/>
                <a:gd name="T1" fmla="*/ 2147483646 h 147"/>
                <a:gd name="T2" fmla="*/ 2147483646 w 142"/>
                <a:gd name="T3" fmla="*/ 2147483646 h 147"/>
                <a:gd name="T4" fmla="*/ 2147483646 w 142"/>
                <a:gd name="T5" fmla="*/ 2147483646 h 147"/>
                <a:gd name="T6" fmla="*/ 0 w 142"/>
                <a:gd name="T7" fmla="*/ 2147483646 h 147"/>
                <a:gd name="T8" fmla="*/ 0 w 142"/>
                <a:gd name="T9" fmla="*/ 2147483646 h 147"/>
                <a:gd name="T10" fmla="*/ 2147483646 w 142"/>
                <a:gd name="T11" fmla="*/ 2147483646 h 147"/>
                <a:gd name="T12" fmla="*/ 2147483646 w 142"/>
                <a:gd name="T13" fmla="*/ 2147483646 h 147"/>
                <a:gd name="T14" fmla="*/ 2147483646 w 142"/>
                <a:gd name="T15" fmla="*/ 2147483646 h 147"/>
                <a:gd name="T16" fmla="*/ 2147483646 w 142"/>
                <a:gd name="T17" fmla="*/ 2147483646 h 147"/>
                <a:gd name="T18" fmla="*/ 2147483646 w 142"/>
                <a:gd name="T19" fmla="*/ 2147483646 h 147"/>
                <a:gd name="T20" fmla="*/ 2147483646 w 142"/>
                <a:gd name="T21" fmla="*/ 2147483646 h 147"/>
                <a:gd name="T22" fmla="*/ 2147483646 w 142"/>
                <a:gd name="T23" fmla="*/ 0 h 147"/>
                <a:gd name="T24" fmla="*/ 2147483646 w 142"/>
                <a:gd name="T25" fmla="*/ 2147483646 h 147"/>
                <a:gd name="T26" fmla="*/ 2147483646 w 142"/>
                <a:gd name="T27" fmla="*/ 2147483646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47">
                  <a:moveTo>
                    <a:pt x="98" y="21"/>
                  </a:moveTo>
                  <a:cubicBezTo>
                    <a:pt x="64" y="21"/>
                    <a:pt x="36" y="50"/>
                    <a:pt x="36" y="84"/>
                  </a:cubicBezTo>
                  <a:cubicBezTo>
                    <a:pt x="36" y="102"/>
                    <a:pt x="22" y="116"/>
                    <a:pt x="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9" y="147"/>
                    <a:pt x="67" y="119"/>
                    <a:pt x="67" y="84"/>
                  </a:cubicBezTo>
                  <a:cubicBezTo>
                    <a:pt x="67" y="67"/>
                    <a:pt x="81" y="53"/>
                    <a:pt x="98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98" y="21"/>
                  </a:lnTo>
                  <a:close/>
                </a:path>
              </a:pathLst>
            </a:cu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6" name="Freeform 12">
              <a:extLst>
                <a:ext uri="{FF2B5EF4-FFF2-40B4-BE49-F238E27FC236}">
                  <a16:creationId xmlns:a16="http://schemas.microsoft.com/office/drawing/2014/main" id="{1B9D4024-A9C8-0B40-9897-6D31ACB1C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40000">
              <a:off x="6126163" y="5686425"/>
              <a:ext cx="249237" cy="228600"/>
            </a:xfrm>
            <a:custGeom>
              <a:avLst/>
              <a:gdLst>
                <a:gd name="T0" fmla="*/ 2147483646 w 142"/>
                <a:gd name="T1" fmla="*/ 2147483646 h 147"/>
                <a:gd name="T2" fmla="*/ 2147483646 w 142"/>
                <a:gd name="T3" fmla="*/ 2147483646 h 147"/>
                <a:gd name="T4" fmla="*/ 2147483646 w 142"/>
                <a:gd name="T5" fmla="*/ 2147483646 h 147"/>
                <a:gd name="T6" fmla="*/ 0 w 142"/>
                <a:gd name="T7" fmla="*/ 2147483646 h 147"/>
                <a:gd name="T8" fmla="*/ 0 w 142"/>
                <a:gd name="T9" fmla="*/ 2147483646 h 147"/>
                <a:gd name="T10" fmla="*/ 2147483646 w 142"/>
                <a:gd name="T11" fmla="*/ 2147483646 h 147"/>
                <a:gd name="T12" fmla="*/ 2147483646 w 142"/>
                <a:gd name="T13" fmla="*/ 2147483646 h 147"/>
                <a:gd name="T14" fmla="*/ 2147483646 w 142"/>
                <a:gd name="T15" fmla="*/ 2147483646 h 147"/>
                <a:gd name="T16" fmla="*/ 2147483646 w 142"/>
                <a:gd name="T17" fmla="*/ 2147483646 h 147"/>
                <a:gd name="T18" fmla="*/ 2147483646 w 142"/>
                <a:gd name="T19" fmla="*/ 2147483646 h 147"/>
                <a:gd name="T20" fmla="*/ 2147483646 w 142"/>
                <a:gd name="T21" fmla="*/ 2147483646 h 147"/>
                <a:gd name="T22" fmla="*/ 2147483646 w 142"/>
                <a:gd name="T23" fmla="*/ 0 h 147"/>
                <a:gd name="T24" fmla="*/ 2147483646 w 142"/>
                <a:gd name="T25" fmla="*/ 2147483646 h 147"/>
                <a:gd name="T26" fmla="*/ 2147483646 w 142"/>
                <a:gd name="T27" fmla="*/ 2147483646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47">
                  <a:moveTo>
                    <a:pt x="98" y="21"/>
                  </a:moveTo>
                  <a:cubicBezTo>
                    <a:pt x="64" y="21"/>
                    <a:pt x="36" y="50"/>
                    <a:pt x="36" y="84"/>
                  </a:cubicBezTo>
                  <a:cubicBezTo>
                    <a:pt x="36" y="102"/>
                    <a:pt x="22" y="116"/>
                    <a:pt x="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9" y="147"/>
                    <a:pt x="67" y="119"/>
                    <a:pt x="67" y="84"/>
                  </a:cubicBezTo>
                  <a:cubicBezTo>
                    <a:pt x="67" y="67"/>
                    <a:pt x="81" y="53"/>
                    <a:pt x="98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98" y="21"/>
                  </a:lnTo>
                  <a:close/>
                </a:path>
              </a:pathLst>
            </a:cu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7" name="Freeform 14">
              <a:extLst>
                <a:ext uri="{FF2B5EF4-FFF2-40B4-BE49-F238E27FC236}">
                  <a16:creationId xmlns:a16="http://schemas.microsoft.com/office/drawing/2014/main" id="{F79FFDA7-04E0-C64B-8E9A-6F127CAC28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7170738" y="5335588"/>
              <a:ext cx="431800" cy="431800"/>
            </a:xfrm>
            <a:custGeom>
              <a:avLst/>
              <a:gdLst>
                <a:gd name="T0" fmla="*/ 2147483646 w 787"/>
                <a:gd name="T1" fmla="*/ 2147483646 h 799"/>
                <a:gd name="T2" fmla="*/ 2147483646 w 787"/>
                <a:gd name="T3" fmla="*/ 2147483646 h 799"/>
                <a:gd name="T4" fmla="*/ 2147483646 w 787"/>
                <a:gd name="T5" fmla="*/ 2147483646 h 799"/>
                <a:gd name="T6" fmla="*/ 2147483646 w 787"/>
                <a:gd name="T7" fmla="*/ 2147483646 h 799"/>
                <a:gd name="T8" fmla="*/ 2147483646 w 787"/>
                <a:gd name="T9" fmla="*/ 2147483646 h 799"/>
                <a:gd name="T10" fmla="*/ 0 w 787"/>
                <a:gd name="T11" fmla="*/ 0 h 799"/>
                <a:gd name="T12" fmla="*/ 2147483646 w 787"/>
                <a:gd name="T13" fmla="*/ 2147483646 h 799"/>
                <a:gd name="T14" fmla="*/ 2147483646 w 787"/>
                <a:gd name="T15" fmla="*/ 2147483646 h 799"/>
                <a:gd name="T16" fmla="*/ 2147483646 w 787"/>
                <a:gd name="T17" fmla="*/ 2147483646 h 799"/>
                <a:gd name="T18" fmla="*/ 2147483646 w 787"/>
                <a:gd name="T19" fmla="*/ 2147483646 h 799"/>
                <a:gd name="T20" fmla="*/ 2147483646 w 787"/>
                <a:gd name="T21" fmla="*/ 2147483646 h 799"/>
                <a:gd name="T22" fmla="*/ 2147483646 w 787"/>
                <a:gd name="T23" fmla="*/ 2147483646 h 799"/>
                <a:gd name="T24" fmla="*/ 2147483646 w 787"/>
                <a:gd name="T25" fmla="*/ 2147483646 h 799"/>
                <a:gd name="T26" fmla="*/ 2147483646 w 787"/>
                <a:gd name="T27" fmla="*/ 2147483646 h 799"/>
                <a:gd name="T28" fmla="*/ 2147483646 w 787"/>
                <a:gd name="T29" fmla="*/ 0 h 799"/>
                <a:gd name="T30" fmla="*/ 2147483646 w 787"/>
                <a:gd name="T31" fmla="*/ 2147483646 h 7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799">
                  <a:moveTo>
                    <a:pt x="439" y="12"/>
                  </a:moveTo>
                  <a:lnTo>
                    <a:pt x="535" y="102"/>
                  </a:lnTo>
                  <a:lnTo>
                    <a:pt x="391" y="246"/>
                  </a:lnTo>
                  <a:lnTo>
                    <a:pt x="252" y="108"/>
                  </a:lnTo>
                  <a:lnTo>
                    <a:pt x="349" y="12"/>
                  </a:lnTo>
                  <a:lnTo>
                    <a:pt x="0" y="0"/>
                  </a:lnTo>
                  <a:lnTo>
                    <a:pt x="12" y="348"/>
                  </a:lnTo>
                  <a:lnTo>
                    <a:pt x="108" y="258"/>
                  </a:lnTo>
                  <a:lnTo>
                    <a:pt x="282" y="433"/>
                  </a:lnTo>
                  <a:lnTo>
                    <a:pt x="282" y="799"/>
                  </a:lnTo>
                  <a:lnTo>
                    <a:pt x="511" y="799"/>
                  </a:lnTo>
                  <a:lnTo>
                    <a:pt x="511" y="427"/>
                  </a:lnTo>
                  <a:lnTo>
                    <a:pt x="685" y="252"/>
                  </a:lnTo>
                  <a:lnTo>
                    <a:pt x="781" y="348"/>
                  </a:lnTo>
                  <a:lnTo>
                    <a:pt x="787" y="0"/>
                  </a:lnTo>
                  <a:lnTo>
                    <a:pt x="439" y="12"/>
                  </a:lnTo>
                  <a:close/>
                </a:path>
              </a:pathLst>
            </a:cu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8" name="Oval 5">
              <a:extLst>
                <a:ext uri="{FF2B5EF4-FFF2-40B4-BE49-F238E27FC236}">
                  <a16:creationId xmlns:a16="http://schemas.microsoft.com/office/drawing/2014/main" id="{411F7A3F-8225-B84D-BFC9-7A4994000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6670675"/>
              <a:ext cx="863600" cy="595313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MPEG 2</a:t>
              </a:r>
            </a:p>
          </p:txBody>
        </p:sp>
        <p:sp>
          <p:nvSpPr>
            <p:cNvPr id="21539" name="Freeform 12">
              <a:extLst>
                <a:ext uri="{FF2B5EF4-FFF2-40B4-BE49-F238E27FC236}">
                  <a16:creationId xmlns:a16="http://schemas.microsoft.com/office/drawing/2014/main" id="{933F8BBD-BB12-FC42-8AAF-BEDD80AF89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40000">
              <a:off x="5749925" y="6488113"/>
              <a:ext cx="249238" cy="228600"/>
            </a:xfrm>
            <a:custGeom>
              <a:avLst/>
              <a:gdLst>
                <a:gd name="T0" fmla="*/ 2147483646 w 142"/>
                <a:gd name="T1" fmla="*/ 2147483646 h 147"/>
                <a:gd name="T2" fmla="*/ 2147483646 w 142"/>
                <a:gd name="T3" fmla="*/ 2147483646 h 147"/>
                <a:gd name="T4" fmla="*/ 2147483646 w 142"/>
                <a:gd name="T5" fmla="*/ 2147483646 h 147"/>
                <a:gd name="T6" fmla="*/ 0 w 142"/>
                <a:gd name="T7" fmla="*/ 2147483646 h 147"/>
                <a:gd name="T8" fmla="*/ 0 w 142"/>
                <a:gd name="T9" fmla="*/ 2147483646 h 147"/>
                <a:gd name="T10" fmla="*/ 2147483646 w 142"/>
                <a:gd name="T11" fmla="*/ 2147483646 h 147"/>
                <a:gd name="T12" fmla="*/ 2147483646 w 142"/>
                <a:gd name="T13" fmla="*/ 2147483646 h 147"/>
                <a:gd name="T14" fmla="*/ 2147483646 w 142"/>
                <a:gd name="T15" fmla="*/ 2147483646 h 147"/>
                <a:gd name="T16" fmla="*/ 2147483646 w 142"/>
                <a:gd name="T17" fmla="*/ 2147483646 h 147"/>
                <a:gd name="T18" fmla="*/ 2147483646 w 142"/>
                <a:gd name="T19" fmla="*/ 2147483646 h 147"/>
                <a:gd name="T20" fmla="*/ 2147483646 w 142"/>
                <a:gd name="T21" fmla="*/ 2147483646 h 147"/>
                <a:gd name="T22" fmla="*/ 2147483646 w 142"/>
                <a:gd name="T23" fmla="*/ 0 h 147"/>
                <a:gd name="T24" fmla="*/ 2147483646 w 142"/>
                <a:gd name="T25" fmla="*/ 2147483646 h 147"/>
                <a:gd name="T26" fmla="*/ 2147483646 w 142"/>
                <a:gd name="T27" fmla="*/ 2147483646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47">
                  <a:moveTo>
                    <a:pt x="98" y="21"/>
                  </a:moveTo>
                  <a:cubicBezTo>
                    <a:pt x="64" y="21"/>
                    <a:pt x="36" y="50"/>
                    <a:pt x="36" y="84"/>
                  </a:cubicBezTo>
                  <a:cubicBezTo>
                    <a:pt x="36" y="102"/>
                    <a:pt x="22" y="116"/>
                    <a:pt x="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9" y="147"/>
                    <a:pt x="67" y="119"/>
                    <a:pt x="67" y="84"/>
                  </a:cubicBezTo>
                  <a:cubicBezTo>
                    <a:pt x="67" y="67"/>
                    <a:pt x="81" y="53"/>
                    <a:pt x="98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98" y="21"/>
                  </a:lnTo>
                  <a:close/>
                </a:path>
              </a:pathLst>
            </a:cu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0" name="Oval 5">
              <a:extLst>
                <a:ext uri="{FF2B5EF4-FFF2-40B4-BE49-F238E27FC236}">
                  <a16:creationId xmlns:a16="http://schemas.microsoft.com/office/drawing/2014/main" id="{6CC2406B-A618-B745-8516-6610F99E8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5915025"/>
              <a:ext cx="865188" cy="5937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DTTB</a:t>
              </a:r>
            </a:p>
          </p:txBody>
        </p:sp>
        <p:sp>
          <p:nvSpPr>
            <p:cNvPr id="21541" name="Oval 2">
              <a:extLst>
                <a:ext uri="{FF2B5EF4-FFF2-40B4-BE49-F238E27FC236}">
                  <a16:creationId xmlns:a16="http://schemas.microsoft.com/office/drawing/2014/main" id="{463EA4DF-040E-DB4D-B06A-B859F0E3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800" y="7589838"/>
              <a:ext cx="863600" cy="593725"/>
            </a:xfrm>
            <a:prstGeom prst="ellipse">
              <a:avLst/>
            </a:prstGeom>
            <a:solidFill>
              <a:srgbClr val="60C99C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67500" tIns="43085" rIns="67500" bIns="33750" anchor="ctr"/>
            <a:lstStyle>
              <a:lvl1pPr>
                <a:lnSpc>
                  <a:spcPct val="93000"/>
                </a:lnSpc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1pPr>
              <a:lvl2pPr marL="557213" indent="-214313"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5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2pPr>
              <a:lvl3pPr marL="857250" indent="-171450">
                <a:lnSpc>
                  <a:spcPct val="93000"/>
                </a:lnSpc>
                <a:spcAft>
                  <a:spcPts val="4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3pPr>
              <a:lvl4pPr marL="1200150" indent="-171450">
                <a:lnSpc>
                  <a:spcPct val="93000"/>
                </a:lnSpc>
                <a:spcAft>
                  <a:spcPts val="3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4pPr>
              <a:lvl5pPr marL="1543050" indent="-171450">
                <a:lnSpc>
                  <a:spcPct val="93000"/>
                </a:lnSpc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5pPr>
              <a:lvl6pPr marL="20002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6pPr>
              <a:lvl7pPr marL="24574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7pPr>
              <a:lvl8pPr marL="29146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8pPr>
              <a:lvl9pPr marL="3371850" indent="-171450" defTabSz="6381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1100">
                  <a:solidFill>
                    <a:srgbClr val="05050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Droid Sans Fallback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700">
                  <a:solidFill>
                    <a:srgbClr val="000000"/>
                  </a:solidFill>
                </a:rPr>
                <a:t>COFDM</a:t>
              </a:r>
            </a:p>
          </p:txBody>
        </p:sp>
        <p:sp>
          <p:nvSpPr>
            <p:cNvPr id="21542" name="Croix 2">
              <a:extLst>
                <a:ext uri="{FF2B5EF4-FFF2-40B4-BE49-F238E27FC236}">
                  <a16:creationId xmlns:a16="http://schemas.microsoft.com/office/drawing/2014/main" id="{3F11BE5E-40B4-2D47-B1B1-EA581944412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098925" y="7535863"/>
              <a:ext cx="377825" cy="323850"/>
            </a:xfrm>
            <a:custGeom>
              <a:avLst/>
              <a:gdLst>
                <a:gd name="T0" fmla="*/ 11761 w 504825"/>
                <a:gd name="T1" fmla="*/ 29388 h 431800"/>
                <a:gd name="T2" fmla="*/ 35437 w 504825"/>
                <a:gd name="T3" fmla="*/ 29388 h 431800"/>
                <a:gd name="T4" fmla="*/ 35437 w 504825"/>
                <a:gd name="T5" fmla="*/ 10187 h 431800"/>
                <a:gd name="T6" fmla="*/ 53287 w 504825"/>
                <a:gd name="T7" fmla="*/ 10187 h 431800"/>
                <a:gd name="T8" fmla="*/ 53287 w 504825"/>
                <a:gd name="T9" fmla="*/ 29388 h 431800"/>
                <a:gd name="T10" fmla="*/ 76963 w 504825"/>
                <a:gd name="T11" fmla="*/ 29388 h 431800"/>
                <a:gd name="T12" fmla="*/ 76963 w 504825"/>
                <a:gd name="T13" fmla="*/ 47464 h 431800"/>
                <a:gd name="T14" fmla="*/ 53287 w 504825"/>
                <a:gd name="T15" fmla="*/ 47464 h 431800"/>
                <a:gd name="T16" fmla="*/ 53287 w 504825"/>
                <a:gd name="T17" fmla="*/ 66665 h 431800"/>
                <a:gd name="T18" fmla="*/ 35437 w 504825"/>
                <a:gd name="T19" fmla="*/ 66665 h 431800"/>
                <a:gd name="T20" fmla="*/ 35437 w 504825"/>
                <a:gd name="T21" fmla="*/ 47464 h 431800"/>
                <a:gd name="T22" fmla="*/ 11761 w 504825"/>
                <a:gd name="T23" fmla="*/ 47464 h 431800"/>
                <a:gd name="T24" fmla="*/ 11761 w 504825"/>
                <a:gd name="T25" fmla="*/ 29388 h 431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4825" h="431800">
                  <a:moveTo>
                    <a:pt x="66915" y="165120"/>
                  </a:moveTo>
                  <a:lnTo>
                    <a:pt x="201633" y="165120"/>
                  </a:lnTo>
                  <a:lnTo>
                    <a:pt x="201633" y="57235"/>
                  </a:lnTo>
                  <a:lnTo>
                    <a:pt x="303192" y="57235"/>
                  </a:lnTo>
                  <a:lnTo>
                    <a:pt x="303192" y="165120"/>
                  </a:lnTo>
                  <a:lnTo>
                    <a:pt x="437910" y="165120"/>
                  </a:lnTo>
                  <a:lnTo>
                    <a:pt x="437910" y="266680"/>
                  </a:lnTo>
                  <a:lnTo>
                    <a:pt x="303192" y="266680"/>
                  </a:lnTo>
                  <a:lnTo>
                    <a:pt x="303192" y="374565"/>
                  </a:lnTo>
                  <a:lnTo>
                    <a:pt x="201633" y="374565"/>
                  </a:lnTo>
                  <a:lnTo>
                    <a:pt x="201633" y="266680"/>
                  </a:lnTo>
                  <a:lnTo>
                    <a:pt x="66915" y="266680"/>
                  </a:lnTo>
                  <a:lnTo>
                    <a:pt x="66915" y="165120"/>
                  </a:lnTo>
                  <a:close/>
                </a:path>
              </a:pathLst>
            </a:custGeom>
            <a:solidFill>
              <a:srgbClr val="00B8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1543" name="Connecteur en arc 8">
              <a:extLst>
                <a:ext uri="{FF2B5EF4-FFF2-40B4-BE49-F238E27FC236}">
                  <a16:creationId xmlns:a16="http://schemas.microsoft.com/office/drawing/2014/main" id="{0783DE9D-7638-764E-9C36-66591E478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044950" y="6238875"/>
              <a:ext cx="431800" cy="4318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4" name="Connecteur en arc 36">
              <a:extLst>
                <a:ext uri="{FF2B5EF4-FFF2-40B4-BE49-F238E27FC236}">
                  <a16:creationId xmlns:a16="http://schemas.microsoft.com/office/drawing/2014/main" id="{BA4FC04C-03E4-2444-B334-C843FA1B06E8}"/>
                </a:ext>
              </a:extLst>
            </p:cNvPr>
            <p:cNvCxnSpPr>
              <a:cxnSpLocks noChangeShapeType="1"/>
              <a:stCxn id="21529" idx="5"/>
            </p:cNvCxnSpPr>
            <p:nvPr/>
          </p:nvCxnSpPr>
          <p:spPr bwMode="auto">
            <a:xfrm rot="16200000" flipH="1">
              <a:off x="3833019" y="7404894"/>
              <a:ext cx="134937" cy="61277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5" name="Connecteur en arc 41">
              <a:extLst>
                <a:ext uri="{FF2B5EF4-FFF2-40B4-BE49-F238E27FC236}">
                  <a16:creationId xmlns:a16="http://schemas.microsoft.com/office/drawing/2014/main" id="{43B13F89-E649-8B41-BE4E-76230D793D78}"/>
                </a:ext>
              </a:extLst>
            </p:cNvPr>
            <p:cNvCxnSpPr>
              <a:cxnSpLocks noChangeShapeType="1"/>
              <a:stCxn id="21541" idx="1"/>
              <a:endCxn id="21527" idx="3"/>
            </p:cNvCxnSpPr>
            <p:nvPr/>
          </p:nvCxnSpPr>
          <p:spPr bwMode="auto">
            <a:xfrm rot="5400000" flipH="1" flipV="1">
              <a:off x="4732337" y="6994526"/>
              <a:ext cx="442913" cy="91916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6" name="Connecteur en arc 44">
              <a:extLst>
                <a:ext uri="{FF2B5EF4-FFF2-40B4-BE49-F238E27FC236}">
                  <a16:creationId xmlns:a16="http://schemas.microsoft.com/office/drawing/2014/main" id="{2F3ED80A-AEE0-AF49-8697-2806F7E21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821238" y="6218237"/>
              <a:ext cx="444500" cy="917575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7" name="Connecteur en arc 22">
              <a:extLst>
                <a:ext uri="{FF2B5EF4-FFF2-40B4-BE49-F238E27FC236}">
                  <a16:creationId xmlns:a16="http://schemas.microsoft.com/office/drawing/2014/main" id="{D1834F44-1E6E-8F40-94AC-91D42742C26D}"/>
                </a:ext>
              </a:extLst>
            </p:cNvPr>
            <p:cNvCxnSpPr>
              <a:cxnSpLocks noChangeShapeType="1"/>
              <a:stCxn id="21528" idx="7"/>
              <a:endCxn id="21530" idx="2"/>
            </p:cNvCxnSpPr>
            <p:nvPr/>
          </p:nvCxnSpPr>
          <p:spPr bwMode="auto">
            <a:xfrm rot="5400000" flipH="1" flipV="1">
              <a:off x="5621338" y="4999038"/>
              <a:ext cx="92075" cy="1292225"/>
            </a:xfrm>
            <a:prstGeom prst="curvedConnector4">
              <a:avLst>
                <a:gd name="adj1" fmla="val 280259"/>
                <a:gd name="adj2" fmla="val 55148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48" name="ZoneTexte 5">
              <a:extLst>
                <a:ext uri="{FF2B5EF4-FFF2-40B4-BE49-F238E27FC236}">
                  <a16:creationId xmlns:a16="http://schemas.microsoft.com/office/drawing/2014/main" id="{AA2FAB52-8A29-454C-BE6E-8DC36A869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8183562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1970</a:t>
              </a:r>
            </a:p>
          </p:txBody>
        </p:sp>
        <p:sp>
          <p:nvSpPr>
            <p:cNvPr id="21549" name="ZoneTexte 6">
              <a:extLst>
                <a:ext uri="{FF2B5EF4-FFF2-40B4-BE49-F238E27FC236}">
                  <a16:creationId xmlns:a16="http://schemas.microsoft.com/office/drawing/2014/main" id="{9930BEC3-1520-724C-AFB2-F9F2204CD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7589838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1985</a:t>
              </a:r>
            </a:p>
          </p:txBody>
        </p:sp>
        <p:sp>
          <p:nvSpPr>
            <p:cNvPr id="21550" name="ZoneTexte 7">
              <a:extLst>
                <a:ext uri="{FF2B5EF4-FFF2-40B4-BE49-F238E27FC236}">
                  <a16:creationId xmlns:a16="http://schemas.microsoft.com/office/drawing/2014/main" id="{E183F3AF-024F-D442-BF00-951CDD0B9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7318374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1986</a:t>
              </a:r>
            </a:p>
          </p:txBody>
        </p:sp>
        <p:sp>
          <p:nvSpPr>
            <p:cNvPr id="21551" name="ZoneTexte 8">
              <a:extLst>
                <a:ext uri="{FF2B5EF4-FFF2-40B4-BE49-F238E27FC236}">
                  <a16:creationId xmlns:a16="http://schemas.microsoft.com/office/drawing/2014/main" id="{99E51060-A552-8047-AF02-86978F178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6994526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1988</a:t>
              </a:r>
            </a:p>
          </p:txBody>
        </p:sp>
        <p:sp>
          <p:nvSpPr>
            <p:cNvPr id="21552" name="ZoneTexte 5">
              <a:extLst>
                <a:ext uri="{FF2B5EF4-FFF2-40B4-BE49-F238E27FC236}">
                  <a16:creationId xmlns:a16="http://schemas.microsoft.com/office/drawing/2014/main" id="{145D1FC7-7FC5-0241-AC1B-B4CC57E3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6780212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1991</a:t>
              </a:r>
            </a:p>
          </p:txBody>
        </p:sp>
        <p:sp>
          <p:nvSpPr>
            <p:cNvPr id="21553" name="ZoneTexte 30">
              <a:extLst>
                <a:ext uri="{FF2B5EF4-FFF2-40B4-BE49-F238E27FC236}">
                  <a16:creationId xmlns:a16="http://schemas.microsoft.com/office/drawing/2014/main" id="{CE82967E-C76E-9446-BD92-93365681C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38" y="6508750"/>
              <a:ext cx="948293" cy="45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100"/>
                <a:t>1992</a:t>
              </a:r>
            </a:p>
          </p:txBody>
        </p:sp>
        <p:sp>
          <p:nvSpPr>
            <p:cNvPr id="21554" name="ZoneTexte 1">
              <a:extLst>
                <a:ext uri="{FF2B5EF4-FFF2-40B4-BE49-F238E27FC236}">
                  <a16:creationId xmlns:a16="http://schemas.microsoft.com/office/drawing/2014/main" id="{6C56B8E5-C3EC-6243-8590-FBE82586F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238" y="6022975"/>
              <a:ext cx="1106747" cy="5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/>
                <a:t>1997</a:t>
              </a:r>
            </a:p>
          </p:txBody>
        </p:sp>
        <p:pic>
          <p:nvPicPr>
            <p:cNvPr id="21555" name="Image 3" descr="rubber-stamp-1560306_1280.png">
              <a:extLst>
                <a:ext uri="{FF2B5EF4-FFF2-40B4-BE49-F238E27FC236}">
                  <a16:creationId xmlns:a16="http://schemas.microsoft.com/office/drawing/2014/main" id="{39D3276A-BFD3-2444-825D-9547F0C0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93" y="4521995"/>
              <a:ext cx="3024187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e 55">
            <a:extLst>
              <a:ext uri="{FF2B5EF4-FFF2-40B4-BE49-F238E27FC236}">
                <a16:creationId xmlns:a16="http://schemas.microsoft.com/office/drawing/2014/main" id="{AFA3C065-C110-164D-A107-565CCDE07445}"/>
              </a:ext>
            </a:extLst>
          </p:cNvPr>
          <p:cNvGrpSpPr>
            <a:grpSpLocks/>
          </p:cNvGrpSpPr>
          <p:nvPr/>
        </p:nvGrpSpPr>
        <p:grpSpPr bwMode="auto">
          <a:xfrm>
            <a:off x="6392863" y="10323513"/>
            <a:ext cx="2667000" cy="2165350"/>
            <a:chOff x="1838325" y="8848725"/>
            <a:chExt cx="4257675" cy="3309938"/>
          </a:xfrm>
        </p:grpSpPr>
        <p:pic>
          <p:nvPicPr>
            <p:cNvPr id="21522" name="Image 19" descr="TNT1.tiff">
              <a:extLst>
                <a:ext uri="{FF2B5EF4-FFF2-40B4-BE49-F238E27FC236}">
                  <a16:creationId xmlns:a16="http://schemas.microsoft.com/office/drawing/2014/main" id="{9426F0D0-7BE3-7944-A243-81C72CEC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0" y="8848725"/>
              <a:ext cx="21018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ZoneTexte 57">
              <a:extLst>
                <a:ext uri="{FF2B5EF4-FFF2-40B4-BE49-F238E27FC236}">
                  <a16:creationId xmlns:a16="http://schemas.microsoft.com/office/drawing/2014/main" id="{5B55F9A7-ACFD-AE40-8B0D-364A20FC9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9302751"/>
              <a:ext cx="1123948" cy="57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2000" dirty="0"/>
                <a:t>2005</a:t>
              </a:r>
            </a:p>
          </p:txBody>
        </p:sp>
        <p:pic>
          <p:nvPicPr>
            <p:cNvPr id="21524" name="Image 20" descr="TNT2.tiff">
              <a:extLst>
                <a:ext uri="{FF2B5EF4-FFF2-40B4-BE49-F238E27FC236}">
                  <a16:creationId xmlns:a16="http://schemas.microsoft.com/office/drawing/2014/main" id="{475CF296-D30C-F14A-A3C9-D945A97CF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950" y="10288588"/>
              <a:ext cx="2432050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ZoneTexte 59">
              <a:extLst>
                <a:ext uri="{FF2B5EF4-FFF2-40B4-BE49-F238E27FC236}">
                  <a16:creationId xmlns:a16="http://schemas.microsoft.com/office/drawing/2014/main" id="{BEFA10C5-A070-FA4B-AA63-41F7187C3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325" y="10552114"/>
              <a:ext cx="1963428" cy="57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2000" dirty="0"/>
                <a:t>Avril 2016</a:t>
              </a:r>
            </a:p>
          </p:txBody>
        </p:sp>
      </p:grpSp>
      <p:sp>
        <p:nvSpPr>
          <p:cNvPr id="21521" name="ZoneTexte 1">
            <a:extLst>
              <a:ext uri="{FF2B5EF4-FFF2-40B4-BE49-F238E27FC236}">
                <a16:creationId xmlns:a16="http://schemas.microsoft.com/office/drawing/2014/main" id="{9E656FE9-A46F-0E4C-AAC8-970955DA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698291"/>
            <a:ext cx="1120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3600" b="1" dirty="0"/>
              <a:t>1991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25B5FFB-E832-C24B-B29D-00839FC07C78}"/>
              </a:ext>
            </a:extLst>
          </p:cNvPr>
          <p:cNvSpPr txBox="1"/>
          <p:nvPr/>
        </p:nvSpPr>
        <p:spPr>
          <a:xfrm>
            <a:off x="1103106" y="698291"/>
            <a:ext cx="6836378" cy="77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 groupe MPEG produit la norme MPEG 2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avec une participation active du CCETT.</a:t>
            </a:r>
          </a:p>
        </p:txBody>
      </p:sp>
      <p:pic>
        <p:nvPicPr>
          <p:cNvPr id="21508" name="Image 23" descr="international-2679145_1920.png">
            <a:extLst>
              <a:ext uri="{FF2B5EF4-FFF2-40B4-BE49-F238E27FC236}">
                <a16:creationId xmlns:a16="http://schemas.microsoft.com/office/drawing/2014/main" id="{750DD965-4412-D14A-AA9F-EE4230135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4" y="3885961"/>
            <a:ext cx="1295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573</Words>
  <Application>Microsoft Macintosh PowerPoint</Application>
  <PresentationFormat>A3 (297 x 420 mm)</PresentationFormat>
  <Paragraphs>111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Chalkduster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 Schwartz</dc:creator>
  <cp:lastModifiedBy>Christiane Schwartz</cp:lastModifiedBy>
  <cp:revision>8</cp:revision>
  <dcterms:created xsi:type="dcterms:W3CDTF">2022-11-08T09:28:07Z</dcterms:created>
  <dcterms:modified xsi:type="dcterms:W3CDTF">2022-11-12T14:01:30Z</dcterms:modified>
</cp:coreProperties>
</file>