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4" r:id="rId3"/>
    <p:sldId id="257" r:id="rId4"/>
    <p:sldId id="258" r:id="rId5"/>
    <p:sldId id="265" r:id="rId6"/>
    <p:sldId id="259" r:id="rId7"/>
    <p:sldId id="260" r:id="rId8"/>
    <p:sldId id="261" r:id="rId9"/>
    <p:sldId id="262" r:id="rId10"/>
    <p:sldId id="271" r:id="rId11"/>
    <p:sldId id="263" r:id="rId12"/>
    <p:sldId id="267" r:id="rId13"/>
    <p:sldId id="266" r:id="rId14"/>
    <p:sldId id="268" r:id="rId15"/>
    <p:sldId id="270" r:id="rId16"/>
    <p:sldId id="272" r:id="rId17"/>
    <p:sldId id="269" r:id="rId18"/>
    <p:sldId id="273" r:id="rId19"/>
    <p:sldId id="274" r:id="rId20"/>
    <p:sldId id="275" r:id="rId21"/>
    <p:sldId id="276" r:id="rId22"/>
    <p:sldId id="277" r:id="rId23"/>
    <p:sldId id="278" r:id="rId24"/>
    <p:sldId id="282" r:id="rId25"/>
    <p:sldId id="281" r:id="rId26"/>
    <p:sldId id="299" r:id="rId27"/>
    <p:sldId id="283" r:id="rId28"/>
    <p:sldId id="279" r:id="rId29"/>
    <p:sldId id="284" r:id="rId30"/>
    <p:sldId id="280" r:id="rId31"/>
    <p:sldId id="291" r:id="rId32"/>
    <p:sldId id="292" r:id="rId33"/>
    <p:sldId id="293" r:id="rId34"/>
    <p:sldId id="285" r:id="rId35"/>
    <p:sldId id="286" r:id="rId36"/>
    <p:sldId id="287" r:id="rId37"/>
    <p:sldId id="288" r:id="rId38"/>
    <p:sldId id="289" r:id="rId39"/>
    <p:sldId id="290" r:id="rId40"/>
    <p:sldId id="294" r:id="rId41"/>
    <p:sldId id="295" r:id="rId42"/>
    <p:sldId id="296" r:id="rId43"/>
    <p:sldId id="297" r:id="rId44"/>
    <p:sldId id="298" r:id="rId45"/>
  </p:sldIdLst>
  <p:sldSz cx="10085388" cy="6300788"/>
  <p:notesSz cx="6858000" cy="9144000"/>
  <p:defaultTextStyle>
    <a:defPPr>
      <a:defRPr lang="fr-FR"/>
    </a:defPPr>
    <a:lvl1pPr marL="0" algn="l" defTabSz="41605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16052" algn="l" defTabSz="41605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32104" algn="l" defTabSz="41605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48156" algn="l" defTabSz="41605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64208" algn="l" defTabSz="41605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80260" algn="l" defTabSz="41605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96312" algn="l" defTabSz="41605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912364" algn="l" defTabSz="41605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328416" algn="l" defTabSz="41605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61" d="100"/>
          <a:sy n="161" d="100"/>
        </p:scale>
        <p:origin x="-112" y="-2208"/>
      </p:cViewPr>
      <p:guideLst>
        <p:guide orient="horz" pos="1985"/>
        <p:guide pos="317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6404" y="1957329"/>
            <a:ext cx="8572580" cy="1350585"/>
          </a:xfrm>
        </p:spPr>
        <p:txBody>
          <a:bodyPr/>
          <a:lstStyle/>
          <a:p>
            <a:r>
              <a:rPr lang="x-none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12808" y="3570446"/>
            <a:ext cx="7059772" cy="161020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6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32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4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64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80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12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28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66E41-9F5C-724A-926C-73F38A2A5A18}" type="datetimeFigureOut">
              <a:rPr lang="fr-FR" smtClean="0"/>
              <a:t>07/11/22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80839-C3C2-B64A-B76F-B7C19DDB5B3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9584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Cliquez pour modifier les styles du texte du masque</a:t>
            </a:r>
          </a:p>
          <a:p>
            <a:pPr lvl="1"/>
            <a:r>
              <a:rPr lang="x-none" smtClean="0"/>
              <a:t>Deuxième niveau</a:t>
            </a:r>
          </a:p>
          <a:p>
            <a:pPr lvl="2"/>
            <a:r>
              <a:rPr lang="x-none" smtClean="0"/>
              <a:t>Troisième niveau</a:t>
            </a:r>
          </a:p>
          <a:p>
            <a:pPr lvl="3"/>
            <a:r>
              <a:rPr lang="x-none" smtClean="0"/>
              <a:t>Quatrième niveau</a:t>
            </a:r>
          </a:p>
          <a:p>
            <a:pPr lvl="4"/>
            <a:r>
              <a:rPr lang="x-non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66E41-9F5C-724A-926C-73F38A2A5A18}" type="datetimeFigureOut">
              <a:rPr lang="fr-FR" smtClean="0"/>
              <a:t>07/11/22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80839-C3C2-B64A-B76F-B7C19DDB5B3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2298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13423" y="239196"/>
            <a:ext cx="2859278" cy="5081469"/>
          </a:xfrm>
        </p:spPr>
        <p:txBody>
          <a:bodyPr vert="eaVert"/>
          <a:lstStyle/>
          <a:p>
            <a:r>
              <a:rPr lang="x-non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35590" y="239196"/>
            <a:ext cx="8409743" cy="5081469"/>
          </a:xfrm>
        </p:spPr>
        <p:txBody>
          <a:bodyPr vert="eaVert"/>
          <a:lstStyle/>
          <a:p>
            <a:pPr lvl="0"/>
            <a:r>
              <a:rPr lang="x-none" smtClean="0"/>
              <a:t>Cliquez pour modifier les styles du texte du masque</a:t>
            </a:r>
          </a:p>
          <a:p>
            <a:pPr lvl="1"/>
            <a:r>
              <a:rPr lang="x-none" smtClean="0"/>
              <a:t>Deuxième niveau</a:t>
            </a:r>
          </a:p>
          <a:p>
            <a:pPr lvl="2"/>
            <a:r>
              <a:rPr lang="x-none" smtClean="0"/>
              <a:t>Troisième niveau</a:t>
            </a:r>
          </a:p>
          <a:p>
            <a:pPr lvl="3"/>
            <a:r>
              <a:rPr lang="x-none" smtClean="0"/>
              <a:t>Quatrième niveau</a:t>
            </a:r>
          </a:p>
          <a:p>
            <a:pPr lvl="4"/>
            <a:r>
              <a:rPr lang="x-non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66E41-9F5C-724A-926C-73F38A2A5A18}" type="datetimeFigureOut">
              <a:rPr lang="fr-FR" smtClean="0"/>
              <a:t>07/11/22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80839-C3C2-B64A-B76F-B7C19DDB5B3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495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Cliquez pour modifier les styles du texte du masque</a:t>
            </a:r>
          </a:p>
          <a:p>
            <a:pPr lvl="1"/>
            <a:r>
              <a:rPr lang="x-none" smtClean="0"/>
              <a:t>Deuxième niveau</a:t>
            </a:r>
          </a:p>
          <a:p>
            <a:pPr lvl="2"/>
            <a:r>
              <a:rPr lang="x-none" smtClean="0"/>
              <a:t>Troisième niveau</a:t>
            </a:r>
          </a:p>
          <a:p>
            <a:pPr lvl="3"/>
            <a:r>
              <a:rPr lang="x-none" smtClean="0"/>
              <a:t>Quatrième niveau</a:t>
            </a:r>
          </a:p>
          <a:p>
            <a:pPr lvl="4"/>
            <a:r>
              <a:rPr lang="x-non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66E41-9F5C-724A-926C-73F38A2A5A18}" type="datetimeFigureOut">
              <a:rPr lang="fr-FR" smtClean="0"/>
              <a:t>07/11/22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80839-C3C2-B64A-B76F-B7C19DDB5B3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0889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6676" y="4048841"/>
            <a:ext cx="8572580" cy="125140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x-non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96676" y="2670543"/>
            <a:ext cx="8572580" cy="137829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60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3210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4815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6420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8026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9631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1236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32841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66E41-9F5C-724A-926C-73F38A2A5A18}" type="datetimeFigureOut">
              <a:rPr lang="fr-FR" smtClean="0"/>
              <a:t>07/11/22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80839-C3C2-B64A-B76F-B7C19DDB5B3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5188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35591" y="1389967"/>
            <a:ext cx="5634510" cy="3930699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Cliquez pour modifier les styles du texte du masque</a:t>
            </a:r>
          </a:p>
          <a:p>
            <a:pPr lvl="1"/>
            <a:r>
              <a:rPr lang="x-none" smtClean="0"/>
              <a:t>Deuxième niveau</a:t>
            </a:r>
          </a:p>
          <a:p>
            <a:pPr lvl="2"/>
            <a:r>
              <a:rPr lang="x-none" smtClean="0"/>
              <a:t>Troisième niveau</a:t>
            </a:r>
          </a:p>
          <a:p>
            <a:pPr lvl="3"/>
            <a:r>
              <a:rPr lang="x-none" smtClean="0"/>
              <a:t>Quatrième niveau</a:t>
            </a:r>
          </a:p>
          <a:p>
            <a:pPr lvl="4"/>
            <a:r>
              <a:rPr lang="x-none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38191" y="1389967"/>
            <a:ext cx="5634510" cy="3930699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Cliquez pour modifier les styles du texte du masque</a:t>
            </a:r>
          </a:p>
          <a:p>
            <a:pPr lvl="1"/>
            <a:r>
              <a:rPr lang="x-none" smtClean="0"/>
              <a:t>Deuxième niveau</a:t>
            </a:r>
          </a:p>
          <a:p>
            <a:pPr lvl="2"/>
            <a:r>
              <a:rPr lang="x-none" smtClean="0"/>
              <a:t>Troisième niveau</a:t>
            </a:r>
          </a:p>
          <a:p>
            <a:pPr lvl="3"/>
            <a:r>
              <a:rPr lang="x-none" smtClean="0"/>
              <a:t>Quatrième niveau</a:t>
            </a:r>
          </a:p>
          <a:p>
            <a:pPr lvl="4"/>
            <a:r>
              <a:rPr lang="x-none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66E41-9F5C-724A-926C-73F38A2A5A18}" type="datetimeFigureOut">
              <a:rPr lang="fr-FR" smtClean="0"/>
              <a:t>07/11/22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80839-C3C2-B64A-B76F-B7C19DDB5B3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8987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269" y="252324"/>
            <a:ext cx="9076850" cy="1050131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04270" y="1410385"/>
            <a:ext cx="4456131" cy="587781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6052" indent="0">
              <a:buNone/>
              <a:defRPr sz="1800" b="1"/>
            </a:lvl2pPr>
            <a:lvl3pPr marL="832104" indent="0">
              <a:buNone/>
              <a:defRPr sz="1600" b="1"/>
            </a:lvl3pPr>
            <a:lvl4pPr marL="1248156" indent="0">
              <a:buNone/>
              <a:defRPr sz="1500" b="1"/>
            </a:lvl4pPr>
            <a:lvl5pPr marL="1664208" indent="0">
              <a:buNone/>
              <a:defRPr sz="1500" b="1"/>
            </a:lvl5pPr>
            <a:lvl6pPr marL="2080260" indent="0">
              <a:buNone/>
              <a:defRPr sz="1500" b="1"/>
            </a:lvl6pPr>
            <a:lvl7pPr marL="2496312" indent="0">
              <a:buNone/>
              <a:defRPr sz="1500" b="1"/>
            </a:lvl7pPr>
            <a:lvl8pPr marL="2912364" indent="0">
              <a:buNone/>
              <a:defRPr sz="1500" b="1"/>
            </a:lvl8pPr>
            <a:lvl9pPr marL="3328416" indent="0">
              <a:buNone/>
              <a:defRPr sz="1500" b="1"/>
            </a:lvl9pPr>
          </a:lstStyle>
          <a:p>
            <a:pPr lvl="0"/>
            <a:r>
              <a:rPr lang="x-non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4270" y="1998166"/>
            <a:ext cx="4456131" cy="3630247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x-none" smtClean="0"/>
              <a:t>Cliquez pour modifier les styles du texte du masque</a:t>
            </a:r>
          </a:p>
          <a:p>
            <a:pPr lvl="1"/>
            <a:r>
              <a:rPr lang="x-none" smtClean="0"/>
              <a:t>Deuxième niveau</a:t>
            </a:r>
          </a:p>
          <a:p>
            <a:pPr lvl="2"/>
            <a:r>
              <a:rPr lang="x-none" smtClean="0"/>
              <a:t>Troisième niveau</a:t>
            </a:r>
          </a:p>
          <a:p>
            <a:pPr lvl="3"/>
            <a:r>
              <a:rPr lang="x-none" smtClean="0"/>
              <a:t>Quatrième niveau</a:t>
            </a:r>
          </a:p>
          <a:p>
            <a:pPr lvl="4"/>
            <a:r>
              <a:rPr lang="x-none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23238" y="1410385"/>
            <a:ext cx="4457881" cy="587781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6052" indent="0">
              <a:buNone/>
              <a:defRPr sz="1800" b="1"/>
            </a:lvl2pPr>
            <a:lvl3pPr marL="832104" indent="0">
              <a:buNone/>
              <a:defRPr sz="1600" b="1"/>
            </a:lvl3pPr>
            <a:lvl4pPr marL="1248156" indent="0">
              <a:buNone/>
              <a:defRPr sz="1500" b="1"/>
            </a:lvl4pPr>
            <a:lvl5pPr marL="1664208" indent="0">
              <a:buNone/>
              <a:defRPr sz="1500" b="1"/>
            </a:lvl5pPr>
            <a:lvl6pPr marL="2080260" indent="0">
              <a:buNone/>
              <a:defRPr sz="1500" b="1"/>
            </a:lvl6pPr>
            <a:lvl7pPr marL="2496312" indent="0">
              <a:buNone/>
              <a:defRPr sz="1500" b="1"/>
            </a:lvl7pPr>
            <a:lvl8pPr marL="2912364" indent="0">
              <a:buNone/>
              <a:defRPr sz="1500" b="1"/>
            </a:lvl8pPr>
            <a:lvl9pPr marL="3328416" indent="0">
              <a:buNone/>
              <a:defRPr sz="1500" b="1"/>
            </a:lvl9pPr>
          </a:lstStyle>
          <a:p>
            <a:pPr lvl="0"/>
            <a:r>
              <a:rPr lang="x-non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23238" y="1998166"/>
            <a:ext cx="4457881" cy="3630247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x-none" smtClean="0"/>
              <a:t>Cliquez pour modifier les styles du texte du masque</a:t>
            </a:r>
          </a:p>
          <a:p>
            <a:pPr lvl="1"/>
            <a:r>
              <a:rPr lang="x-none" smtClean="0"/>
              <a:t>Deuxième niveau</a:t>
            </a:r>
          </a:p>
          <a:p>
            <a:pPr lvl="2"/>
            <a:r>
              <a:rPr lang="x-none" smtClean="0"/>
              <a:t>Troisième niveau</a:t>
            </a:r>
          </a:p>
          <a:p>
            <a:pPr lvl="3"/>
            <a:r>
              <a:rPr lang="x-none" smtClean="0"/>
              <a:t>Quatrième niveau</a:t>
            </a:r>
          </a:p>
          <a:p>
            <a:pPr lvl="4"/>
            <a:r>
              <a:rPr lang="x-none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66E41-9F5C-724A-926C-73F38A2A5A18}" type="datetimeFigureOut">
              <a:rPr lang="fr-FR" smtClean="0"/>
              <a:t>07/11/22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80839-C3C2-B64A-B76F-B7C19DDB5B3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4394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66E41-9F5C-724A-926C-73F38A2A5A18}" type="datetimeFigureOut">
              <a:rPr lang="fr-FR" smtClean="0"/>
              <a:t>07/11/22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80839-C3C2-B64A-B76F-B7C19DDB5B3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2400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66E41-9F5C-724A-926C-73F38A2A5A18}" type="datetimeFigureOut">
              <a:rPr lang="fr-FR" smtClean="0"/>
              <a:t>07/11/22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80839-C3C2-B64A-B76F-B7C19DDB5B3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9226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271" y="250864"/>
            <a:ext cx="3318023" cy="106763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x-non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43106" y="250866"/>
            <a:ext cx="5638012" cy="5377548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Cliquez pour modifier les styles du texte du masque</a:t>
            </a:r>
          </a:p>
          <a:p>
            <a:pPr lvl="1"/>
            <a:r>
              <a:rPr lang="x-none" smtClean="0"/>
              <a:t>Deuxième niveau</a:t>
            </a:r>
          </a:p>
          <a:p>
            <a:pPr lvl="2"/>
            <a:r>
              <a:rPr lang="x-none" smtClean="0"/>
              <a:t>Troisième niveau</a:t>
            </a:r>
          </a:p>
          <a:p>
            <a:pPr lvl="3"/>
            <a:r>
              <a:rPr lang="x-none" smtClean="0"/>
              <a:t>Quatrième niveau</a:t>
            </a:r>
          </a:p>
          <a:p>
            <a:pPr lvl="4"/>
            <a:r>
              <a:rPr lang="x-none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04271" y="1318498"/>
            <a:ext cx="3318023" cy="4309915"/>
          </a:xfrm>
        </p:spPr>
        <p:txBody>
          <a:bodyPr/>
          <a:lstStyle>
            <a:lvl1pPr marL="0" indent="0">
              <a:buNone/>
              <a:defRPr sz="1300"/>
            </a:lvl1pPr>
            <a:lvl2pPr marL="416052" indent="0">
              <a:buNone/>
              <a:defRPr sz="1100"/>
            </a:lvl2pPr>
            <a:lvl3pPr marL="832104" indent="0">
              <a:buNone/>
              <a:defRPr sz="900"/>
            </a:lvl3pPr>
            <a:lvl4pPr marL="1248156" indent="0">
              <a:buNone/>
              <a:defRPr sz="800"/>
            </a:lvl4pPr>
            <a:lvl5pPr marL="1664208" indent="0">
              <a:buNone/>
              <a:defRPr sz="800"/>
            </a:lvl5pPr>
            <a:lvl6pPr marL="2080260" indent="0">
              <a:buNone/>
              <a:defRPr sz="800"/>
            </a:lvl6pPr>
            <a:lvl7pPr marL="2496312" indent="0">
              <a:buNone/>
              <a:defRPr sz="800"/>
            </a:lvl7pPr>
            <a:lvl8pPr marL="2912364" indent="0">
              <a:buNone/>
              <a:defRPr sz="800"/>
            </a:lvl8pPr>
            <a:lvl9pPr marL="3328416" indent="0">
              <a:buNone/>
              <a:defRPr sz="800"/>
            </a:lvl9pPr>
          </a:lstStyle>
          <a:p>
            <a:pPr lvl="0"/>
            <a:r>
              <a:rPr lang="x-non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66E41-9F5C-724A-926C-73F38A2A5A18}" type="datetimeFigureOut">
              <a:rPr lang="fr-FR" smtClean="0"/>
              <a:t>07/11/22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80839-C3C2-B64A-B76F-B7C19DDB5B3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493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6807" y="4410552"/>
            <a:ext cx="6051233" cy="52069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x-none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976807" y="562987"/>
            <a:ext cx="6051233" cy="3780473"/>
          </a:xfrm>
        </p:spPr>
        <p:txBody>
          <a:bodyPr/>
          <a:lstStyle>
            <a:lvl1pPr marL="0" indent="0">
              <a:buNone/>
              <a:defRPr sz="2900"/>
            </a:lvl1pPr>
            <a:lvl2pPr marL="416052" indent="0">
              <a:buNone/>
              <a:defRPr sz="2500"/>
            </a:lvl2pPr>
            <a:lvl3pPr marL="832104" indent="0">
              <a:buNone/>
              <a:defRPr sz="2200"/>
            </a:lvl3pPr>
            <a:lvl4pPr marL="1248156" indent="0">
              <a:buNone/>
              <a:defRPr sz="1800"/>
            </a:lvl4pPr>
            <a:lvl5pPr marL="1664208" indent="0">
              <a:buNone/>
              <a:defRPr sz="1800"/>
            </a:lvl5pPr>
            <a:lvl6pPr marL="2080260" indent="0">
              <a:buNone/>
              <a:defRPr sz="1800"/>
            </a:lvl6pPr>
            <a:lvl7pPr marL="2496312" indent="0">
              <a:buNone/>
              <a:defRPr sz="1800"/>
            </a:lvl7pPr>
            <a:lvl8pPr marL="2912364" indent="0">
              <a:buNone/>
              <a:defRPr sz="1800"/>
            </a:lvl8pPr>
            <a:lvl9pPr marL="3328416" indent="0">
              <a:buNone/>
              <a:defRPr sz="18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76807" y="4931243"/>
            <a:ext cx="6051233" cy="739467"/>
          </a:xfrm>
        </p:spPr>
        <p:txBody>
          <a:bodyPr/>
          <a:lstStyle>
            <a:lvl1pPr marL="0" indent="0">
              <a:buNone/>
              <a:defRPr sz="1300"/>
            </a:lvl1pPr>
            <a:lvl2pPr marL="416052" indent="0">
              <a:buNone/>
              <a:defRPr sz="1100"/>
            </a:lvl2pPr>
            <a:lvl3pPr marL="832104" indent="0">
              <a:buNone/>
              <a:defRPr sz="900"/>
            </a:lvl3pPr>
            <a:lvl4pPr marL="1248156" indent="0">
              <a:buNone/>
              <a:defRPr sz="800"/>
            </a:lvl4pPr>
            <a:lvl5pPr marL="1664208" indent="0">
              <a:buNone/>
              <a:defRPr sz="800"/>
            </a:lvl5pPr>
            <a:lvl6pPr marL="2080260" indent="0">
              <a:buNone/>
              <a:defRPr sz="800"/>
            </a:lvl6pPr>
            <a:lvl7pPr marL="2496312" indent="0">
              <a:buNone/>
              <a:defRPr sz="800"/>
            </a:lvl7pPr>
            <a:lvl8pPr marL="2912364" indent="0">
              <a:buNone/>
              <a:defRPr sz="800"/>
            </a:lvl8pPr>
            <a:lvl9pPr marL="3328416" indent="0">
              <a:buNone/>
              <a:defRPr sz="800"/>
            </a:lvl9pPr>
          </a:lstStyle>
          <a:p>
            <a:pPr lvl="0"/>
            <a:r>
              <a:rPr lang="x-non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66E41-9F5C-724A-926C-73F38A2A5A18}" type="datetimeFigureOut">
              <a:rPr lang="fr-FR" smtClean="0"/>
              <a:t>07/11/22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80839-C3C2-B64A-B76F-B7C19DDB5B3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316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04269" y="252324"/>
            <a:ext cx="9076850" cy="1050131"/>
          </a:xfrm>
          <a:prstGeom prst="rect">
            <a:avLst/>
          </a:prstGeom>
        </p:spPr>
        <p:txBody>
          <a:bodyPr vert="horz" lIns="83210" tIns="41605" rIns="83210" bIns="41605" rtlCol="0" anchor="ctr">
            <a:normAutofit/>
          </a:bodyPr>
          <a:lstStyle/>
          <a:p>
            <a:r>
              <a:rPr lang="x-non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04269" y="1470184"/>
            <a:ext cx="9076850" cy="4158229"/>
          </a:xfrm>
          <a:prstGeom prst="rect">
            <a:avLst/>
          </a:prstGeom>
        </p:spPr>
        <p:txBody>
          <a:bodyPr vert="horz" lIns="83210" tIns="41605" rIns="83210" bIns="41605" rtlCol="0">
            <a:normAutofit/>
          </a:bodyPr>
          <a:lstStyle/>
          <a:p>
            <a:pPr lvl="0"/>
            <a:r>
              <a:rPr lang="x-none" smtClean="0"/>
              <a:t>Cliquez pour modifier les styles du texte du masque</a:t>
            </a:r>
          </a:p>
          <a:p>
            <a:pPr lvl="1"/>
            <a:r>
              <a:rPr lang="x-none" smtClean="0"/>
              <a:t>Deuxième niveau</a:t>
            </a:r>
          </a:p>
          <a:p>
            <a:pPr lvl="2"/>
            <a:r>
              <a:rPr lang="x-none" smtClean="0"/>
              <a:t>Troisième niveau</a:t>
            </a:r>
          </a:p>
          <a:p>
            <a:pPr lvl="3"/>
            <a:r>
              <a:rPr lang="x-none" smtClean="0"/>
              <a:t>Quatrième niveau</a:t>
            </a:r>
          </a:p>
          <a:p>
            <a:pPr lvl="4"/>
            <a:r>
              <a:rPr lang="x-non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04270" y="5839898"/>
            <a:ext cx="2353257" cy="335458"/>
          </a:xfrm>
          <a:prstGeom prst="rect">
            <a:avLst/>
          </a:prstGeom>
        </p:spPr>
        <p:txBody>
          <a:bodyPr vert="horz" lIns="83210" tIns="41605" rIns="83210" bIns="41605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66E41-9F5C-724A-926C-73F38A2A5A18}" type="datetimeFigureOut">
              <a:rPr lang="fr-FR" smtClean="0"/>
              <a:t>07/11/22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445841" y="5839898"/>
            <a:ext cx="3193706" cy="335458"/>
          </a:xfrm>
          <a:prstGeom prst="rect">
            <a:avLst/>
          </a:prstGeom>
        </p:spPr>
        <p:txBody>
          <a:bodyPr vert="horz" lIns="83210" tIns="41605" rIns="83210" bIns="41605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227861" y="5839898"/>
            <a:ext cx="2353257" cy="335458"/>
          </a:xfrm>
          <a:prstGeom prst="rect">
            <a:avLst/>
          </a:prstGeom>
        </p:spPr>
        <p:txBody>
          <a:bodyPr vert="horz" lIns="83210" tIns="41605" rIns="83210" bIns="41605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80839-C3C2-B64A-B76F-B7C19DDB5B3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8913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16052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2039" indent="-312039" algn="l" defTabSz="416052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76085" indent="-260033" algn="l" defTabSz="416052" rtl="0" eaLnBrk="1" latinLnBrk="0" hangingPunct="1">
        <a:spcBef>
          <a:spcPct val="20000"/>
        </a:spcBef>
        <a:buFont typeface="Arial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40130" indent="-208026" algn="l" defTabSz="41605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56182" indent="-208026" algn="l" defTabSz="416052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72234" indent="-208026" algn="l" defTabSz="416052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8286" indent="-208026" algn="l" defTabSz="41605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4338" indent="-208026" algn="l" defTabSz="41605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20390" indent="-208026" algn="l" defTabSz="41605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36442" indent="-208026" algn="l" defTabSz="41605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160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6052" algn="l" defTabSz="4160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32104" algn="l" defTabSz="4160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algn="l" defTabSz="4160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64208" algn="l" defTabSz="4160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80260" algn="l" defTabSz="4160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96312" algn="l" defTabSz="4160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12364" algn="l" defTabSz="4160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28416" algn="l" defTabSz="4160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Relationship Id="rId3" Type="http://schemas.openxmlformats.org/officeDocument/2006/relationships/image" Target="../media/image39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Relationship Id="rId3" Type="http://schemas.openxmlformats.org/officeDocument/2006/relationships/image" Target="../media/image43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Relationship Id="rId3" Type="http://schemas.openxmlformats.org/officeDocument/2006/relationships/image" Target="../media/image47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Relationship Id="rId3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Relationship Id="rId3" Type="http://schemas.openxmlformats.org/officeDocument/2006/relationships/image" Target="../media/image51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4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Le Minitel, toute une histoire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1974-2012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602311"/>
      </p:ext>
    </p:extLst>
  </p:cSld>
  <p:clrMapOvr>
    <a:masterClrMapping/>
  </p:clrMapOvr>
  <p:transition xmlns:p14="http://schemas.microsoft.com/office/powerpoint/2010/main" spd="slow" advClick="0" advTm="8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1979 </a:t>
            </a:r>
            <a:r>
              <a:rPr lang="mr-IN" dirty="0" smtClean="0"/>
              <a:t>–</a:t>
            </a:r>
            <a:r>
              <a:rPr lang="fr-FR" dirty="0" smtClean="0"/>
              <a:t> Le grand départ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223990" y="1483886"/>
            <a:ext cx="359378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/>
              <a:t>2 Avril:</a:t>
            </a:r>
          </a:p>
          <a:p>
            <a:r>
              <a:rPr lang="fr-FR" sz="2200" b="1" dirty="0" smtClean="0"/>
              <a:t>Gérard Théry, Directeur Général des Télécommunications, lance les programmes Annuaire électronique et Télétel 3V</a:t>
            </a:r>
          </a:p>
          <a:p>
            <a:endParaRPr lang="fr-FR" sz="2200" b="1" dirty="0"/>
          </a:p>
          <a:p>
            <a:r>
              <a:rPr lang="fr-FR" sz="2200" b="1" dirty="0" smtClean="0"/>
              <a:t>9 août : démonstration des premiers prototypes de terminal annuaire</a:t>
            </a:r>
            <a:endParaRPr lang="fr-FR" sz="2200" b="1" dirty="0"/>
          </a:p>
        </p:txBody>
      </p:sp>
      <p:pic>
        <p:nvPicPr>
          <p:cNvPr id="7" name="Image 6" descr="1979_08_09_BM_PTT_démoMinitel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84" y="1587182"/>
            <a:ext cx="5785104" cy="403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7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xmlns:p14="http://schemas.microsoft.com/office/powerpoint/2010/main" spd="slow" advClick="0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1979-Une équipe dédiée au terminal annuaire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7194269" y="1397115"/>
            <a:ext cx="248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/>
              <a:t>Relai entre les PTT et les industriels</a:t>
            </a:r>
            <a:endParaRPr lang="fr-FR" sz="2200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63" y="1502946"/>
            <a:ext cx="665480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1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xmlns:p14="http://schemas.microsoft.com/office/powerpoint/2010/main" spd="slow" advClick="0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1979 </a:t>
            </a:r>
            <a:r>
              <a:rPr lang="mr-IN" dirty="0" smtClean="0"/>
              <a:t>–</a:t>
            </a:r>
            <a:r>
              <a:rPr lang="fr-FR" dirty="0" smtClean="0"/>
              <a:t> Télétel 3V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571082" y="1302455"/>
            <a:ext cx="3010037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/>
              <a:t> Deuxième étape :</a:t>
            </a:r>
          </a:p>
          <a:p>
            <a:endParaRPr lang="fr-FR" sz="2200" b="1" dirty="0" smtClean="0"/>
          </a:p>
          <a:p>
            <a:r>
              <a:rPr lang="fr-FR" sz="2200" b="1" dirty="0" smtClean="0"/>
              <a:t>Expérimentation à Vélizy, </a:t>
            </a:r>
            <a:r>
              <a:rPr lang="fr-FR" sz="2200" b="1" dirty="0" err="1" smtClean="0"/>
              <a:t>Villacoublay</a:t>
            </a:r>
            <a:r>
              <a:rPr lang="fr-FR" sz="2200" b="1" dirty="0" smtClean="0"/>
              <a:t> et dans le val de Bièvre.</a:t>
            </a:r>
          </a:p>
          <a:p>
            <a:r>
              <a:rPr lang="fr-FR" sz="2200" b="1" dirty="0" smtClean="0"/>
              <a:t>Un terminal industriel placé sous le téléviseur.</a:t>
            </a:r>
          </a:p>
          <a:p>
            <a:endParaRPr lang="fr-FR" sz="2200" b="1" dirty="0"/>
          </a:p>
          <a:p>
            <a:r>
              <a:rPr lang="fr-FR" sz="2200" b="1" dirty="0" smtClean="0"/>
              <a:t>Un nouveau connecteur entre le terminal et le téléviseur : la prise Péritel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57" y="1396231"/>
            <a:ext cx="6189620" cy="433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0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xmlns:p14="http://schemas.microsoft.com/office/powerpoint/2010/main" spd="slow" advClick="0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1978-1983 : Télétel 3V, une gamme de services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5624467" y="5783015"/>
            <a:ext cx="43905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/>
              <a:t> A</a:t>
            </a:r>
            <a:endParaRPr lang="fr-FR" sz="22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1114434"/>
            <a:ext cx="3263900" cy="25273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496" y="1114434"/>
            <a:ext cx="3263900" cy="2413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10671" t="3252" r="9271" b="7740"/>
          <a:stretch/>
        </p:blipFill>
        <p:spPr>
          <a:xfrm>
            <a:off x="3403600" y="1109585"/>
            <a:ext cx="3334896" cy="253214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700" y="3716932"/>
            <a:ext cx="3238500" cy="24892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3600" y="3712002"/>
            <a:ext cx="3251200" cy="25019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7500" y="3849688"/>
            <a:ext cx="3263900" cy="24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2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xmlns:p14="http://schemas.microsoft.com/office/powerpoint/2010/main" spd="slow" advClick="0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1980 : Bronca de la presse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b="69045"/>
          <a:stretch/>
        </p:blipFill>
        <p:spPr>
          <a:xfrm>
            <a:off x="163552" y="1302455"/>
            <a:ext cx="6680200" cy="182409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b="78323"/>
          <a:stretch/>
        </p:blipFill>
        <p:spPr>
          <a:xfrm>
            <a:off x="68890" y="3439303"/>
            <a:ext cx="8365198" cy="264258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205165" y="1302455"/>
            <a:ext cx="2647169" cy="246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/>
              <a:t> Une campagne de presse menée, notamment par Ouest-France. Le Vidéotex est accusé de tuer la presse écrite</a:t>
            </a:r>
            <a:endParaRPr lang="fr-FR" sz="2200" b="1" dirty="0"/>
          </a:p>
        </p:txBody>
      </p:sp>
    </p:spTree>
    <p:extLst>
      <p:ext uri="{BB962C8B-B14F-4D97-AF65-F5344CB8AC3E}">
        <p14:creationId xmlns:p14="http://schemas.microsoft.com/office/powerpoint/2010/main" val="171026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xmlns:p14="http://schemas.microsoft.com/office/powerpoint/2010/main" spd="slow" advClick="0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1980 : La réponse c'est l'annuaire...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7068054" y="1302455"/>
            <a:ext cx="2808289" cy="4493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/>
              <a:t> Gérard Théry, qui a décidé de développer le Vidéotex pour donner de l'air à l'industrie des télécoms, limite (momentanément) l'étendue du service au seul annuaire téléphonique, information dont les PTT sont propriétaires.</a:t>
            </a:r>
            <a:endParaRPr lang="fr-FR" sz="22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82" y="1302455"/>
            <a:ext cx="66548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3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xmlns:p14="http://schemas.microsoft.com/office/powerpoint/2010/main" spd="slow" advClick="0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L'annuaire, rien que l'annuaire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5190602" y="1302455"/>
            <a:ext cx="43905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/>
              <a:t> Avec de la publicité</a:t>
            </a:r>
            <a:endParaRPr lang="fr-FR" sz="22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96" y="1904359"/>
            <a:ext cx="4292745" cy="424224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356" y="2197100"/>
            <a:ext cx="5024345" cy="396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23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xmlns:p14="http://schemas.microsoft.com/office/powerpoint/2010/main" spd="slow" advClick="0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1979 : un terminal TITAN pour commencer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47092" y="1302455"/>
            <a:ext cx="92340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/>
              <a:t> Une maquette "esthétique" du futur terminal,  un décodeur TITAN fabriqué par FIET sous la table, et la prise Péritel entre les deux.</a:t>
            </a:r>
            <a:endParaRPr lang="fr-FR" sz="2200" b="1" dirty="0"/>
          </a:p>
        </p:txBody>
      </p:sp>
      <p:pic>
        <p:nvPicPr>
          <p:cNvPr id="6" name="Image 5" descr="Fiet-StMal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50" y="2003631"/>
            <a:ext cx="7403281" cy="396037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l="15326" t="3579" r="20629" b="13189"/>
          <a:stretch/>
        </p:blipFill>
        <p:spPr>
          <a:xfrm>
            <a:off x="7188273" y="2071896"/>
            <a:ext cx="2814286" cy="202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0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xmlns:p14="http://schemas.microsoft.com/office/powerpoint/2010/main" spd="slow" advClick="0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1980 </a:t>
            </a:r>
            <a:r>
              <a:rPr lang="mr-IN" dirty="0" smtClean="0"/>
              <a:t>–</a:t>
            </a:r>
            <a:r>
              <a:rPr lang="fr-FR" dirty="0" smtClean="0"/>
              <a:t> Le TAE est arrivé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251876" y="1302455"/>
            <a:ext cx="5329243" cy="5139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/>
              <a:t> 4 industriels sont sollicités pour proposer des terminaux intégrés, autonomes, avec un écran noir et blanc et un </a:t>
            </a:r>
            <a:r>
              <a:rPr lang="fr-FR" sz="2200" b="1" dirty="0" err="1" smtClean="0"/>
              <a:t>clanier</a:t>
            </a:r>
            <a:r>
              <a:rPr lang="fr-FR" sz="2200" b="1" dirty="0" smtClean="0"/>
              <a:t> alphanumérique.</a:t>
            </a:r>
            <a:endParaRPr lang="fr-FR" sz="1000" b="1" dirty="0" smtClean="0"/>
          </a:p>
          <a:p>
            <a:endParaRPr lang="fr-FR" sz="1000" b="1" dirty="0"/>
          </a:p>
          <a:p>
            <a:r>
              <a:rPr lang="fr-FR" sz="2200" b="1" dirty="0" err="1" smtClean="0"/>
              <a:t>Telic</a:t>
            </a:r>
            <a:r>
              <a:rPr lang="fr-FR" sz="2200" b="1" dirty="0" smtClean="0"/>
              <a:t>-Alcatel</a:t>
            </a:r>
          </a:p>
          <a:p>
            <a:r>
              <a:rPr lang="fr-FR" sz="2200" b="1" dirty="0" smtClean="0"/>
              <a:t>RTC-Philips</a:t>
            </a:r>
          </a:p>
          <a:p>
            <a:r>
              <a:rPr lang="fr-FR" sz="2200" b="1" dirty="0" smtClean="0"/>
              <a:t>Thomson</a:t>
            </a:r>
          </a:p>
          <a:p>
            <a:r>
              <a:rPr lang="fr-FR" sz="2200" b="1" dirty="0" smtClean="0"/>
              <a:t>Matra</a:t>
            </a:r>
            <a:endParaRPr lang="fr-FR" sz="1000" b="1" dirty="0" smtClean="0"/>
          </a:p>
          <a:p>
            <a:endParaRPr lang="fr-FR" sz="1000" b="1" dirty="0"/>
          </a:p>
          <a:p>
            <a:r>
              <a:rPr lang="fr-FR" sz="2200" b="1" dirty="0" smtClean="0"/>
              <a:t>Les 53 terminaux utilisés pour l'expérience de Saint-Malo ne comportent que le clavier et l'écran. Le décodeur est extérieur et caché sous la table.</a:t>
            </a:r>
          </a:p>
          <a:p>
            <a:endParaRPr lang="fr-FR" sz="2200" b="1" dirty="0"/>
          </a:p>
          <a:p>
            <a:endParaRPr lang="fr-FR" sz="2200" b="1" dirty="0"/>
          </a:p>
        </p:txBody>
      </p:sp>
      <p:pic>
        <p:nvPicPr>
          <p:cNvPr id="3" name="Image 2" descr="28-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77"/>
          <a:stretch/>
        </p:blipFill>
        <p:spPr>
          <a:xfrm>
            <a:off x="0" y="1396194"/>
            <a:ext cx="4109884" cy="461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67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xmlns:p14="http://schemas.microsoft.com/office/powerpoint/2010/main" spd="slow" advClick="0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1980 : Ah, le clavier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991558" y="1302455"/>
            <a:ext cx="55895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/>
              <a:t> Les premiers claviers sont ABCD. Ce choix doit "faciliter l'apprentissage par le public non professionnel" disent les ergonomes.</a:t>
            </a:r>
          </a:p>
          <a:p>
            <a:endParaRPr lang="fr-FR" sz="2200" b="1" dirty="0"/>
          </a:p>
          <a:p>
            <a:r>
              <a:rPr lang="fr-FR" sz="2200" b="1" dirty="0" smtClean="0"/>
              <a:t>À noter : à droite un clavier ABCD avec regroupement des voyelles.</a:t>
            </a:r>
            <a:endParaRPr lang="fr-FR" sz="22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76" y="1358417"/>
            <a:ext cx="3289300" cy="22098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76" y="3748575"/>
            <a:ext cx="3289300" cy="21971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3388" y="3971809"/>
            <a:ext cx="3302000" cy="18161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5376" y="3837475"/>
            <a:ext cx="32385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5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xmlns:p14="http://schemas.microsoft.com/office/powerpoint/2010/main" spd="slow" advClick="0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1974-La conception</a:t>
            </a:r>
            <a:endParaRPr lang="fr-FR" dirty="0"/>
          </a:p>
        </p:txBody>
      </p:sp>
      <p:pic>
        <p:nvPicPr>
          <p:cNvPr id="4" name="Image 3" descr="Ceefax Weath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9" t="9689" r="8873" b="6165"/>
          <a:stretch/>
        </p:blipFill>
        <p:spPr>
          <a:xfrm>
            <a:off x="867729" y="1498778"/>
            <a:ext cx="4546633" cy="366806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577136" y="1593439"/>
            <a:ext cx="419665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1974 : les établissements britanniques de télévision (BBC et IBA) entreprennent l'expérimentation d'un nouveau service de "texte sur écran" baptisé </a:t>
            </a:r>
            <a:r>
              <a:rPr lang="fr-FR" dirty="0" smtClean="0"/>
              <a:t>"</a:t>
            </a:r>
            <a:r>
              <a:rPr lang="fr-FR" dirty="0" err="1" smtClean="0"/>
              <a:t>teletext</a:t>
            </a:r>
            <a:r>
              <a:rPr lang="fr-FR" dirty="0" smtClean="0"/>
              <a:t>" </a:t>
            </a:r>
            <a:r>
              <a:rPr lang="fr-FR" dirty="0" smtClean="0"/>
              <a:t>pour la transmission d'informations diverses et de sous-titres. Ces textes sont transmis avec un code numérique.</a:t>
            </a:r>
          </a:p>
          <a:p>
            <a:r>
              <a:rPr lang="fr-FR" b="1" dirty="0" smtClean="0"/>
              <a:t>C'est le premier service numérique destiné au grand public.</a:t>
            </a:r>
          </a:p>
          <a:p>
            <a:r>
              <a:rPr lang="fr-FR" dirty="0" smtClean="0"/>
              <a:t>Le British Post Office crée une version téléphonique.</a:t>
            </a:r>
          </a:p>
          <a:p>
            <a:r>
              <a:rPr lang="fr-FR" dirty="0" smtClean="0"/>
              <a:t>L'architecture du système britannique impose l'utilisation d'un codage différent pour les deux versions et d'énormes contraintes d'édition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640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xmlns:p14="http://schemas.microsoft.com/office/powerpoint/2010/main" spd="slow" advClick="0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1981 </a:t>
            </a:r>
            <a:r>
              <a:rPr lang="mr-IN" dirty="0" smtClean="0"/>
              <a:t>–</a:t>
            </a:r>
            <a:r>
              <a:rPr lang="fr-FR" dirty="0" smtClean="0"/>
              <a:t> Le minitel est arrivé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83984" y="1302455"/>
            <a:ext cx="92971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/>
              <a:t> L'Ille-et-Vilaine est choisi pour abriter l'expérimentation à grande échelle du service annuaire. Le terminal, qui est maintenant complet, est distribué gratuitement aux abonnés du téléphone. Les 67500 premiers minitels sont encore ABCD</a:t>
            </a:r>
            <a:endParaRPr lang="fr-FR" sz="22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2424" y="2784396"/>
            <a:ext cx="3289300" cy="3302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80" y="2700306"/>
            <a:ext cx="66421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xmlns:p14="http://schemas.microsoft.com/office/powerpoint/2010/main" spd="slow" advClick="0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1983 : le service annuaire est inauguré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941839" y="1302455"/>
            <a:ext cx="263928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/>
              <a:t>Le Service National d'Annuaire électronique est inauguré le 4 février 1983 par Louis </a:t>
            </a:r>
            <a:r>
              <a:rPr lang="fr-FR" sz="2200" b="1" dirty="0" err="1" smtClean="0"/>
              <a:t>Mexandeau,ministre</a:t>
            </a:r>
            <a:r>
              <a:rPr lang="fr-FR" sz="2200" b="1" dirty="0" smtClean="0"/>
              <a:t> des PTT, en présence de Edmond Hervé, maire de Rennes et Jean-Paul Maury, directeur du projet annuaire. </a:t>
            </a:r>
            <a:endParaRPr lang="fr-FR" sz="22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63" y="1423277"/>
            <a:ext cx="66548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8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xmlns:p14="http://schemas.microsoft.com/office/powerpoint/2010/main" spd="slow" advClick="0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1983 </a:t>
            </a:r>
            <a:r>
              <a:rPr lang="mr-IN" dirty="0" smtClean="0"/>
              <a:t>–</a:t>
            </a:r>
            <a:r>
              <a:rPr lang="fr-FR" dirty="0" smtClean="0"/>
              <a:t> le M1 devient AZERTY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906352" y="1302455"/>
            <a:ext cx="56747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/>
              <a:t> Ainé de la fratrie Minitel, il a reçu comme prénom "Minitel1" avec, comme </a:t>
            </a:r>
            <a:r>
              <a:rPr lang="fr-FR" sz="2200" b="1" dirty="0" err="1" smtClean="0"/>
              <a:t>diminutif,le</a:t>
            </a:r>
            <a:r>
              <a:rPr lang="fr-FR" sz="2200" b="1" dirty="0" smtClean="0"/>
              <a:t> petit nom de M1. </a:t>
            </a:r>
            <a:endParaRPr lang="fr-FR" sz="22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249" y="2368378"/>
            <a:ext cx="3635007" cy="3765346"/>
          </a:xfrm>
          <a:prstGeom prst="rect">
            <a:avLst/>
          </a:prstGeom>
        </p:spPr>
      </p:pic>
      <p:pic>
        <p:nvPicPr>
          <p:cNvPr id="6" name="Image 5" descr="IMG_629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3091" y="1888500"/>
            <a:ext cx="4959866" cy="371989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501919" y="2261164"/>
            <a:ext cx="23902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Au </a:t>
            </a:r>
            <a:r>
              <a:rPr lang="fr-FR" sz="2000" b="1" dirty="0" smtClean="0"/>
              <a:t>passage, les ergonomes ont compris que le clavier ABCD troublait les usagers sachant taper à la machine sans être plus facile pour les autres. Désormais, les minitels auront un clavier dactylographique.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549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xmlns:p14="http://schemas.microsoft.com/office/powerpoint/2010/main" spd="slow" advClick="0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1986  La famille s'agrandit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7825346" y="1326133"/>
            <a:ext cx="201609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/>
              <a:t> Après M1, la famille Minitel a le plaisir de vous faire part de la naissance des triplés M1b et de M10, muni d'un combiné téléphonique intégré</a:t>
            </a:r>
            <a:endParaRPr lang="fr-FR" sz="22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51" y="1459713"/>
            <a:ext cx="7646707" cy="440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4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xmlns:p14="http://schemas.microsoft.com/office/powerpoint/2010/main" spd="slow" advClick="0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1986 </a:t>
            </a:r>
            <a:r>
              <a:rPr lang="mr-IN" dirty="0" smtClean="0"/>
              <a:t>–</a:t>
            </a:r>
            <a:r>
              <a:rPr lang="fr-FR" dirty="0" smtClean="0"/>
              <a:t> le M1 devient bi-standard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7249489" y="1302455"/>
            <a:ext cx="24375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/>
              <a:t>I</a:t>
            </a:r>
            <a:r>
              <a:rPr lang="fr-FR" sz="2400" b="1" dirty="0" smtClean="0"/>
              <a:t>l affiche non seulement les pages Télétel mais aussi, sur 80 colonnes, les données des bases de données professionnelles.</a:t>
            </a:r>
            <a:r>
              <a:rPr lang="fr-FR" sz="2200" b="1" dirty="0" smtClean="0"/>
              <a:t>  </a:t>
            </a:r>
            <a:endParaRPr lang="fr-FR" sz="2200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2688"/>
            <a:ext cx="7164422" cy="50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1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xmlns:p14="http://schemas.microsoft.com/office/powerpoint/2010/main" spd="slow" advClick="0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initel Dialog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89" y="1143805"/>
            <a:ext cx="6952906" cy="507218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190602" y="1302455"/>
            <a:ext cx="43905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/>
              <a:t>Le </a:t>
            </a:r>
            <a:r>
              <a:rPr lang="fr-FR" sz="2400" b="1" dirty="0" smtClean="0"/>
              <a:t>Minitel </a:t>
            </a:r>
            <a:r>
              <a:rPr lang="fr-FR" sz="2400" b="1" dirty="0"/>
              <a:t>Dialogue </a:t>
            </a:r>
            <a:r>
              <a:rPr lang="fr-FR" sz="2400" b="1" dirty="0" smtClean="0"/>
              <a:t>a </a:t>
            </a:r>
            <a:r>
              <a:rPr lang="fr-FR" sz="2400" b="1" dirty="0"/>
              <a:t>été une vraie aide pour les personnes handicapées de l'ouïe et de la parole </a:t>
            </a:r>
            <a:r>
              <a:rPr lang="fr-FR" sz="2400" b="1" dirty="0" smtClean="0"/>
              <a:t>(il </a:t>
            </a:r>
            <a:r>
              <a:rPr lang="fr-FR" sz="2400" b="1" dirty="0"/>
              <a:t>a aussi préfiguré </a:t>
            </a:r>
            <a:r>
              <a:rPr lang="fr-FR" sz="2400" b="1" dirty="0" smtClean="0"/>
              <a:t>les </a:t>
            </a:r>
            <a:r>
              <a:rPr lang="fr-FR" sz="2400" b="1" dirty="0"/>
              <a:t>systèmes de </a:t>
            </a:r>
            <a:r>
              <a:rPr lang="fr-FR" sz="2400" b="1" dirty="0" smtClean="0"/>
              <a:t>chat et de messagerie instantanée)</a:t>
            </a:r>
            <a:r>
              <a:rPr lang="fr-FR" sz="2400" b="1" dirty="0"/>
              <a:t>. </a:t>
            </a:r>
            <a:endParaRPr lang="fr-FR" sz="2200" b="1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1986 </a:t>
            </a:r>
            <a:r>
              <a:rPr lang="mr-IN" dirty="0" smtClean="0"/>
              <a:t>–</a:t>
            </a:r>
            <a:r>
              <a:rPr lang="fr-FR" dirty="0" smtClean="0"/>
              <a:t> Minitel 1D</a:t>
            </a:r>
            <a:endParaRPr lang="fr-FR" dirty="0"/>
          </a:p>
        </p:txBody>
      </p:sp>
      <p:pic>
        <p:nvPicPr>
          <p:cNvPr id="5" name="Image 4" descr="1989_01_Minitel Dialogu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9" t="24447" b="18279"/>
          <a:stretch/>
        </p:blipFill>
        <p:spPr>
          <a:xfrm>
            <a:off x="6940618" y="3563545"/>
            <a:ext cx="3144770" cy="273724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916893" y="5304351"/>
            <a:ext cx="4472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200" b="1" dirty="0" smtClean="0"/>
              <a:t> </a:t>
            </a:r>
            <a:r>
              <a:rPr lang="fr-FR" sz="2400" b="1" dirty="0" smtClean="0"/>
              <a:t>Une « sonnette lumineuse »s'ajoute à celle du téléphone</a:t>
            </a:r>
            <a:endParaRPr lang="fr-FR" sz="2200" b="1" dirty="0"/>
          </a:p>
        </p:txBody>
      </p:sp>
    </p:spTree>
    <p:extLst>
      <p:ext uri="{BB962C8B-B14F-4D97-AF65-F5344CB8AC3E}">
        <p14:creationId xmlns:p14="http://schemas.microsoft.com/office/powerpoint/2010/main" val="417088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xmlns:p14="http://schemas.microsoft.com/office/powerpoint/2010/main" spd="slow" advClick="0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1986-87- Minitel en Chine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452784" y="1302455"/>
            <a:ext cx="3368342" cy="4431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/>
              <a:t> 1986-1987 : </a:t>
            </a:r>
            <a:r>
              <a:rPr lang="fr-FR" sz="2200" dirty="0" smtClean="0"/>
              <a:t>un travail de coopération est établi entre le CCETT et ARSPT </a:t>
            </a:r>
            <a:r>
              <a:rPr lang="fr-FR" sz="1800" dirty="0" smtClean="0"/>
              <a:t>(Académie de Recherche Scientifique des Postes et Télécommunications)</a:t>
            </a:r>
            <a:r>
              <a:rPr lang="fr-FR" sz="2200" dirty="0" smtClean="0"/>
              <a:t> de Beijing. parmi les sujets d'étude : comment utiliser le clavier du Minitel pour entrer des requêtes en Chinois mandarin</a:t>
            </a:r>
          </a:p>
          <a:p>
            <a:r>
              <a:rPr lang="fr-FR" sz="2200" dirty="0" smtClean="0"/>
              <a:t>Les deux équipes posent devant l'Académie le 9 mai 1987</a:t>
            </a:r>
            <a:endParaRPr lang="fr-FR" sz="2200" dirty="0"/>
          </a:p>
        </p:txBody>
      </p:sp>
      <p:pic>
        <p:nvPicPr>
          <p:cNvPr id="6" name="Image 5" descr="1987_05_09_BM_BM_0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" r="6625"/>
          <a:stretch/>
        </p:blipFill>
        <p:spPr>
          <a:xfrm>
            <a:off x="23101" y="1169139"/>
            <a:ext cx="6429682" cy="498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2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xmlns:p14="http://schemas.microsoft.com/office/powerpoint/2010/main" spd="slow" advClick="0" advTm="8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61841" y="1593399"/>
            <a:ext cx="461256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Le LECAM permet de lire de façon sécurisée des cartes à puces et autorise notamment des transactions financières par Minitel</a:t>
            </a:r>
            <a:r>
              <a:rPr lang="fr-FR" sz="2400" dirty="0"/>
              <a:t>. (</a:t>
            </a:r>
            <a:r>
              <a:rPr lang="fr-FR" sz="2400" i="1" dirty="0"/>
              <a:t>Achats de billets de train, commandes dans de grandes enseignes</a:t>
            </a:r>
            <a:r>
              <a:rPr lang="fr-FR" sz="2400" dirty="0"/>
              <a:t>...</a:t>
            </a:r>
            <a:r>
              <a:rPr lang="fr-FR" sz="2400" dirty="0" smtClean="0"/>
              <a:t>)</a:t>
            </a:r>
          </a:p>
          <a:p>
            <a:endParaRPr lang="fr-FR" sz="2400" dirty="0"/>
          </a:p>
          <a:p>
            <a:pPr algn="ctr"/>
            <a:r>
              <a:rPr lang="fr-FR" sz="2800" b="1" dirty="0" smtClean="0"/>
              <a:t>1987 : année de naissance du e-commerce</a:t>
            </a:r>
            <a:endParaRPr lang="fr-FR" sz="2800" b="1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/>
          <a:srcRect l="50708"/>
          <a:stretch/>
        </p:blipFill>
        <p:spPr>
          <a:xfrm>
            <a:off x="-86748" y="0"/>
            <a:ext cx="4393869" cy="630078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83907" y="252324"/>
            <a:ext cx="5897211" cy="1050131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1987- LECAM lit les cartes à mémoire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202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xmlns:p14="http://schemas.microsoft.com/office/powerpoint/2010/main" spd="slow" advClick="0" advTm="8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1989 </a:t>
            </a:r>
            <a:r>
              <a:rPr lang="mr-IN" dirty="0" smtClean="0"/>
              <a:t>–</a:t>
            </a:r>
            <a:r>
              <a:rPr lang="fr-FR" dirty="0" smtClean="0"/>
              <a:t>M12 et M2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47092" y="1302455"/>
            <a:ext cx="92340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/>
              <a:t>Ces deux modèles sont loués respectivement 85 et 20 Francs par mois</a:t>
            </a:r>
            <a:endParaRPr lang="fr-FR" sz="2200" b="1" dirty="0"/>
          </a:p>
        </p:txBody>
      </p:sp>
      <p:pic>
        <p:nvPicPr>
          <p:cNvPr id="3" name="Image 2" descr="Minitel 12 Alcate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"/>
          <a:stretch/>
        </p:blipFill>
        <p:spPr>
          <a:xfrm>
            <a:off x="94656" y="1744937"/>
            <a:ext cx="5606718" cy="4303776"/>
          </a:xfrm>
          <a:prstGeom prst="rect">
            <a:avLst/>
          </a:prstGeom>
        </p:spPr>
      </p:pic>
      <p:pic>
        <p:nvPicPr>
          <p:cNvPr id="5" name="Image 4" descr="1989-Minitel 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" r="6225"/>
          <a:stretch/>
        </p:blipFill>
        <p:spPr>
          <a:xfrm>
            <a:off x="4429604" y="1744937"/>
            <a:ext cx="5580844" cy="441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0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xmlns:p14="http://schemas.microsoft.com/office/powerpoint/2010/main" spd="slow" advClick="0" advTm="8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1987- Ouverture du Guide des Services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7139050" y="1302455"/>
            <a:ext cx="2442069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/>
              <a:t>Le 30 juin </a:t>
            </a:r>
            <a:r>
              <a:rPr lang="fr-FR" sz="2200" b="1" dirty="0" smtClean="0"/>
              <a:t>1987est </a:t>
            </a:r>
            <a:r>
              <a:rPr lang="fr-FR" sz="2200" b="1" dirty="0"/>
              <a:t>ouvert le Minitel Guide des Services (MGS), qui propose au public des renseignements et des précisions sur la nature des services proposés par chaque service télématique inscrit.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1573"/>
            <a:ext cx="7139050" cy="519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53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xmlns:p14="http://schemas.microsoft.com/office/powerpoint/2010/main" spd="slow" advClick="0" advTm="8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594" b="-96"/>
          <a:stretch/>
        </p:blipFill>
        <p:spPr>
          <a:xfrm>
            <a:off x="504269" y="1302454"/>
            <a:ext cx="6643977" cy="4385017"/>
          </a:xfrm>
        </p:spPr>
      </p:pic>
      <p:sp>
        <p:nvSpPr>
          <p:cNvPr id="6" name="ZoneTexte 5"/>
          <p:cNvSpPr txBox="1"/>
          <p:nvPr/>
        </p:nvSpPr>
        <p:spPr>
          <a:xfrm>
            <a:off x="7367815" y="1475001"/>
            <a:ext cx="232709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Le CCETT est chargé d'adapter le système britannique et se heurte à la difficulté de lire un texte tout en majuscules ou sans accent et aux contraintes d'édition</a:t>
            </a:r>
            <a:endParaRPr lang="fr-FR" sz="2000" b="1" dirty="0"/>
          </a:p>
          <a:p>
            <a:endParaRPr lang="fr-FR" sz="2000" b="1" dirty="0" smtClean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504269" y="252324"/>
            <a:ext cx="9076850" cy="1050131"/>
          </a:xfrm>
        </p:spPr>
        <p:txBody>
          <a:bodyPr/>
          <a:lstStyle/>
          <a:p>
            <a:r>
              <a:rPr lang="fr-FR" dirty="0" smtClean="0"/>
              <a:t>1975-L'adaptation.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7976776"/>
      </p:ext>
    </p:extLst>
  </p:cSld>
  <p:clrMapOvr>
    <a:masterClrMapping/>
  </p:clrMapOvr>
  <p:transition xmlns:p14="http://schemas.microsoft.com/office/powerpoint/2010/main" spd="slow" advClick="0" advTm="8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1989- M2, M12 et le DRCS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5924228" y="1302455"/>
            <a:ext cx="365689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/>
              <a:t> C'est quoi, le DRCS?</a:t>
            </a:r>
          </a:p>
          <a:p>
            <a:r>
              <a:rPr lang="fr-FR" sz="2200" dirty="0" smtClean="0"/>
              <a:t>C'est la possibilité d'ajouter au jeu de caractères standard (l'alphabet) un jeu de caractère téléchargé. Ce jeu peut être un alphabet étranger (arabe, grec, russe), un ensemble de symboles (icônes, </a:t>
            </a:r>
            <a:r>
              <a:rPr lang="fr-FR" sz="2200" dirty="0" err="1" smtClean="0"/>
              <a:t>emoticons</a:t>
            </a:r>
            <a:r>
              <a:rPr lang="fr-FR" sz="2200" dirty="0" smtClean="0"/>
              <a:t>, élément d'un dessin)</a:t>
            </a:r>
            <a:endParaRPr lang="fr-FR" sz="2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99" y="1418607"/>
            <a:ext cx="5659835" cy="457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7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xmlns:p14="http://schemas.microsoft.com/office/powerpoint/2010/main" spd="slow" advClick="0" advTm="8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1989- Minitel voyage grâce aux DRCS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02550" y="1099313"/>
            <a:ext cx="96633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/>
              <a:t> Minitel grec                                                    Minitel arabe</a:t>
            </a:r>
            <a:endParaRPr lang="fr-FR" sz="2200" b="1" dirty="0"/>
          </a:p>
        </p:txBody>
      </p:sp>
      <p:pic>
        <p:nvPicPr>
          <p:cNvPr id="3" name="Image 2" descr="Minitel Ellenikê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6" r="7811"/>
          <a:stretch/>
        </p:blipFill>
        <p:spPr>
          <a:xfrm>
            <a:off x="1" y="1487227"/>
            <a:ext cx="4884770" cy="4813561"/>
          </a:xfrm>
          <a:prstGeom prst="rect">
            <a:avLst/>
          </a:prstGeom>
        </p:spPr>
      </p:pic>
      <p:pic>
        <p:nvPicPr>
          <p:cNvPr id="5" name="Image 4" descr="Minitel arab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5" t="3448" r="10729" b="764"/>
          <a:stretch/>
        </p:blipFill>
        <p:spPr>
          <a:xfrm>
            <a:off x="4884771" y="1487227"/>
            <a:ext cx="5202434" cy="463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4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xmlns:p14="http://schemas.microsoft.com/office/powerpoint/2010/main" spd="slow" advClick="0" advTm="8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2157" y="0"/>
            <a:ext cx="9076850" cy="1050131"/>
          </a:xfrm>
        </p:spPr>
        <p:txBody>
          <a:bodyPr/>
          <a:lstStyle/>
          <a:p>
            <a:r>
              <a:rPr lang="fr-FR" dirty="0" smtClean="0"/>
              <a:t>1989- Minitel part vers l'est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24492" y="834687"/>
            <a:ext cx="9297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 </a:t>
            </a:r>
            <a:r>
              <a:rPr lang="fr-FR" dirty="0" smtClean="0"/>
              <a:t>Des étiquettes collées sur les touches du clavier permettent aux russes ou aux chinois de taper les requêtes.</a:t>
            </a:r>
            <a:endParaRPr lang="fr-FR" b="1" dirty="0"/>
          </a:p>
        </p:txBody>
      </p:sp>
      <p:pic>
        <p:nvPicPr>
          <p:cNvPr id="3" name="Image 2" descr="MinitelRuss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0" r="9975"/>
          <a:stretch/>
        </p:blipFill>
        <p:spPr>
          <a:xfrm>
            <a:off x="0" y="1104362"/>
            <a:ext cx="4873060" cy="5119653"/>
          </a:xfrm>
          <a:prstGeom prst="rect">
            <a:avLst/>
          </a:prstGeom>
        </p:spPr>
      </p:pic>
      <p:pic>
        <p:nvPicPr>
          <p:cNvPr id="5" name="Image 4" descr="Clavier chinoi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76" y="1173241"/>
            <a:ext cx="4140771" cy="5021605"/>
          </a:xfrm>
          <a:prstGeom prst="rect">
            <a:avLst/>
          </a:prstGeom>
        </p:spPr>
      </p:pic>
      <p:pic>
        <p:nvPicPr>
          <p:cNvPr id="6" name="Image 5" descr="Clavier chinoi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2" t="66603" r="39041" b="4258"/>
          <a:stretch/>
        </p:blipFill>
        <p:spPr>
          <a:xfrm>
            <a:off x="8454816" y="3493845"/>
            <a:ext cx="1546023" cy="253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8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xmlns:p14="http://schemas.microsoft.com/office/powerpoint/2010/main" spd="slow" advClick="0" advTm="8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1989- Minitel au Japon et en Corée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5190602" y="1302455"/>
            <a:ext cx="43905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/>
              <a:t> A</a:t>
            </a:r>
            <a:endParaRPr lang="fr-FR" sz="2200" b="1" dirty="0"/>
          </a:p>
        </p:txBody>
      </p:sp>
      <p:pic>
        <p:nvPicPr>
          <p:cNvPr id="3" name="Image 2" descr="1986-Minitel Japonai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r="13335"/>
          <a:stretch/>
        </p:blipFill>
        <p:spPr>
          <a:xfrm>
            <a:off x="-70946" y="1185520"/>
            <a:ext cx="5600803" cy="5138928"/>
          </a:xfrm>
          <a:prstGeom prst="rect">
            <a:avLst/>
          </a:prstGeom>
        </p:spPr>
      </p:pic>
      <p:pic>
        <p:nvPicPr>
          <p:cNvPr id="5" name="Image 4" descr="coreen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2"/>
          <a:stretch/>
        </p:blipFill>
        <p:spPr>
          <a:xfrm>
            <a:off x="4986601" y="1238216"/>
            <a:ext cx="5098787" cy="389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1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xmlns:p14="http://schemas.microsoft.com/office/powerpoint/2010/main" spd="slow" advClick="0" advTm="8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1990- M5 Portable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318651" y="1085297"/>
            <a:ext cx="32624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Le </a:t>
            </a:r>
            <a:r>
              <a:rPr lang="fr-FR" sz="2000" b="1" dirty="0"/>
              <a:t>Minitel 5 est portatif, avec écran monochrome à cristaux liquide. Il fonctionne sur secteur, sur accumulateurs R6 rechargeable ou sur piles R6</a:t>
            </a:r>
            <a:r>
              <a:rPr lang="fr-FR" sz="2000" b="1" dirty="0" smtClean="0"/>
              <a:t>.</a:t>
            </a:r>
          </a:p>
          <a:p>
            <a:r>
              <a:rPr lang="fr-FR" sz="2000" b="1" dirty="0" smtClean="0"/>
              <a:t>Compatible avec </a:t>
            </a:r>
            <a:r>
              <a:rPr lang="fr-FR" sz="2000" b="1" dirty="0" err="1" smtClean="0"/>
              <a:t>Radiocom</a:t>
            </a:r>
            <a:r>
              <a:rPr lang="fr-FR" sz="2000" b="1" dirty="0" smtClean="0"/>
              <a:t> 2OOO, il pouvait être utilisé en voiture. </a:t>
            </a:r>
            <a:endParaRPr lang="fr-FR" sz="20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17170" t="16526" r="11014"/>
          <a:stretch/>
        </p:blipFill>
        <p:spPr>
          <a:xfrm>
            <a:off x="0" y="1041256"/>
            <a:ext cx="6089886" cy="5259531"/>
          </a:xfrm>
          <a:prstGeom prst="rect">
            <a:avLst/>
          </a:prstGeom>
        </p:spPr>
      </p:pic>
      <p:pic>
        <p:nvPicPr>
          <p:cNvPr id="5" name="Image 4" descr="M5-RCom20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271" y="3913520"/>
            <a:ext cx="3361118" cy="245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5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xmlns:p14="http://schemas.microsoft.com/office/powerpoint/2010/main" spd="slow" advClick="0" advTm="8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1990 </a:t>
            </a:r>
            <a:r>
              <a:rPr lang="mr-IN" dirty="0" smtClean="0"/>
              <a:t>–</a:t>
            </a:r>
            <a:r>
              <a:rPr lang="fr-FR" dirty="0" smtClean="0"/>
              <a:t> Ouverture du service </a:t>
            </a:r>
            <a:r>
              <a:rPr lang="fr-FR" dirty="0" err="1" smtClean="0"/>
              <a:t>Minicom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764068" y="1302455"/>
            <a:ext cx="281705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/>
              <a:t> </a:t>
            </a:r>
            <a:r>
              <a:rPr lang="fr-FR" sz="2400" b="1" dirty="0"/>
              <a:t>Le 12 avril 1990</a:t>
            </a:r>
            <a:r>
              <a:rPr lang="fr-FR" sz="2400" dirty="0"/>
              <a:t>, </a:t>
            </a:r>
            <a:r>
              <a:rPr lang="fr-FR" sz="2400" b="1" dirty="0"/>
              <a:t>création en </a:t>
            </a:r>
            <a:r>
              <a:rPr lang="fr-FR" sz="2400" b="1" dirty="0" err="1"/>
              <a:t>île-de-France</a:t>
            </a:r>
            <a:r>
              <a:rPr lang="fr-FR" sz="2400" b="1" dirty="0"/>
              <a:t> du service MINICOM, système de boîte à messages </a:t>
            </a:r>
            <a:r>
              <a:rPr lang="fr-FR" sz="2400" b="1" i="1" dirty="0"/>
              <a:t>(précurseur de l'e-mail)</a:t>
            </a:r>
            <a:r>
              <a:rPr lang="fr-FR" sz="2400" b="1" dirty="0"/>
              <a:t>, accessible par le 36.12.</a:t>
            </a:r>
            <a:endParaRPr lang="fr-FR" sz="22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4" y="1302455"/>
            <a:ext cx="6754504" cy="499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0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xmlns:p14="http://schemas.microsoft.com/office/powerpoint/2010/main" spd="slow" advClick="0" advTm="8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1990- Minitel Photographique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145106" y="1302455"/>
            <a:ext cx="3644466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/>
              <a:t>Le Minitel Photographique à Vitesse Rapide </a:t>
            </a:r>
            <a:r>
              <a:rPr lang="fr-FR" sz="2200" dirty="0" smtClean="0"/>
              <a:t>dispose d'un modem à 4800bauds (au lieu des 1200 du minitel classique) pour afficher les photos plus rapidement.</a:t>
            </a:r>
            <a:br>
              <a:rPr lang="fr-FR" sz="2200" dirty="0" smtClean="0"/>
            </a:br>
            <a:r>
              <a:rPr lang="fr-FR" sz="2200" i="1" dirty="0" smtClean="0"/>
              <a:t>Le système de codage des photos a été proposé à la normalisation internationale et s'appelle aujourd'hui JPEG.</a:t>
            </a:r>
          </a:p>
          <a:p>
            <a:r>
              <a:rPr lang="fr-FR" sz="2200" i="1" dirty="0" smtClean="0"/>
              <a:t>Il a permis le développement de la photo numérique.</a:t>
            </a:r>
            <a:endParaRPr lang="fr-FR" sz="2200" i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13507" t="1105" r="11369" b="-1105"/>
          <a:stretch/>
        </p:blipFill>
        <p:spPr>
          <a:xfrm>
            <a:off x="0" y="1302454"/>
            <a:ext cx="5695463" cy="499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8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xmlns:p14="http://schemas.microsoft.com/office/powerpoint/2010/main" spd="slow" advClick="0" advTm="8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1994 </a:t>
            </a:r>
            <a:r>
              <a:rPr lang="mr-IN" dirty="0" smtClean="0"/>
              <a:t>–</a:t>
            </a:r>
            <a:r>
              <a:rPr lang="fr-FR" dirty="0" smtClean="0"/>
              <a:t> Sillage 2000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756725" y="1302455"/>
            <a:ext cx="30722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/>
              <a:t> </a:t>
            </a:r>
            <a:r>
              <a:rPr lang="fr-FR" sz="2400" b="1" dirty="0"/>
              <a:t>Minitel Sillage 2000</a:t>
            </a:r>
            <a:r>
              <a:rPr lang="fr-FR" sz="2400" dirty="0"/>
              <a:t>, qui intègre un téléphone avec fonction main-libre, un minitel avec écran à cristaux liquides monochrome et un répondeur-enregistreur numérique </a:t>
            </a:r>
            <a:r>
              <a:rPr lang="fr-FR" sz="2400" dirty="0" smtClean="0"/>
              <a:t>vocal.</a:t>
            </a:r>
            <a:endParaRPr lang="fr-FR" sz="22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0576"/>
            <a:ext cx="6756725" cy="507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3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xmlns:p14="http://schemas.microsoft.com/office/powerpoint/2010/main" spd="slow" advClick="0" advTm="8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1994- Minitel </a:t>
            </a:r>
            <a:r>
              <a:rPr lang="fr-FR" dirty="0" err="1" smtClean="0"/>
              <a:t>Magis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7801680" y="1302455"/>
            <a:ext cx="20003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/>
              <a:t> </a:t>
            </a:r>
            <a:r>
              <a:rPr lang="fr-FR" sz="2400" b="1" dirty="0"/>
              <a:t>Minitel </a:t>
            </a:r>
            <a:r>
              <a:rPr lang="fr-FR" sz="2400" b="1" dirty="0" err="1"/>
              <a:t>Magis</a:t>
            </a:r>
            <a:r>
              <a:rPr lang="fr-FR" sz="2400" dirty="0"/>
              <a:t>, avec écran cathodique monochrome de 7 pouces de diagonale, lecteur de carte à puce </a:t>
            </a:r>
            <a:r>
              <a:rPr lang="fr-FR" sz="2400" dirty="0" smtClean="0"/>
              <a:t>intégré.</a:t>
            </a:r>
            <a:endParaRPr lang="fr-FR" sz="22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8588"/>
            <a:ext cx="7655041" cy="521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3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xmlns:p14="http://schemas.microsoft.com/office/powerpoint/2010/main" spd="slow" advClick="0" advTm="8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1995 </a:t>
            </a:r>
            <a:r>
              <a:rPr lang="mr-IN" dirty="0" smtClean="0"/>
              <a:t>–</a:t>
            </a:r>
            <a:r>
              <a:rPr lang="fr-FR" dirty="0" smtClean="0"/>
              <a:t> Minitel </a:t>
            </a:r>
            <a:r>
              <a:rPr lang="fr-FR" dirty="0" err="1" smtClean="0"/>
              <a:t>Magis</a:t>
            </a:r>
            <a:r>
              <a:rPr lang="fr-FR" dirty="0" smtClean="0"/>
              <a:t> Club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" y="1037809"/>
            <a:ext cx="290295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/>
              <a:t> </a:t>
            </a:r>
            <a:r>
              <a:rPr lang="fr-FR" sz="2400" b="1" dirty="0"/>
              <a:t>Minitel </a:t>
            </a:r>
            <a:r>
              <a:rPr lang="fr-FR" sz="2400" b="1" dirty="0" err="1"/>
              <a:t>Magis</a:t>
            </a:r>
            <a:r>
              <a:rPr lang="fr-FR" sz="2400" b="1" dirty="0"/>
              <a:t> Club</a:t>
            </a:r>
            <a:r>
              <a:rPr lang="fr-FR" sz="2400" dirty="0"/>
              <a:t>, qui conserve le style de finition du </a:t>
            </a:r>
            <a:r>
              <a:rPr lang="fr-FR" sz="2400" dirty="0" err="1"/>
              <a:t>Magis</a:t>
            </a:r>
            <a:r>
              <a:rPr lang="fr-FR" sz="2400" dirty="0"/>
              <a:t>, tout en reprenant la forme générale du Minitel 1 de la CIT Alcatel avec écran vertical et clavier articulé, il permet un accès au Télétel à Vitesse Rapide à une vitesse 8 fois supérieure aux autres terminaux. </a:t>
            </a:r>
            <a:endParaRPr lang="fr-FR" sz="22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501" y="1375810"/>
            <a:ext cx="7079887" cy="492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51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xmlns:p14="http://schemas.microsoft.com/office/powerpoint/2010/main" spd="slow" advClick="0" advTm="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1975 - Naissance d'une amazone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7610" r="10373"/>
          <a:stretch/>
        </p:blipFill>
        <p:spPr>
          <a:xfrm>
            <a:off x="268207" y="1188201"/>
            <a:ext cx="4843512" cy="41783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190602" y="1302455"/>
            <a:ext cx="439051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/>
              <a:t>Le résultat est un système différent avec un alphabet complet (accents compris), un codage agnostique du mode de transmission et une édition simplifiée.</a:t>
            </a:r>
            <a:endParaRPr lang="fr-FR" sz="2200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38800" t="16587" r="35273" b="55369"/>
          <a:stretch/>
        </p:blipFill>
        <p:spPr>
          <a:xfrm>
            <a:off x="5411479" y="3115883"/>
            <a:ext cx="3865342" cy="295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0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xmlns:p14="http://schemas.microsoft.com/office/powerpoint/2010/main" spd="slow" advClick="0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68203"/>
            <a:ext cx="10085388" cy="599511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L'héritage de Minitel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567970" y="1073694"/>
            <a:ext cx="90131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/>
              <a:t> TÉLÉTEL, le service permis par la diffusion massive du Minitel, </a:t>
            </a:r>
            <a:r>
              <a:rPr lang="fr-FR" sz="2200" dirty="0" smtClean="0"/>
              <a:t>est le premier service de consultation en ligne d'information destiné au Grand Public. Ouvert localement en 1981, généralisé en 1983 au niveau national, 10 ans avant le web qui lui a succédé, il a permis de faire naitre les premiers services du monde numérique. Les usagers français se sont familiarisés avec l'usage des services en ligne 10 ans avant ceux des autres pays. </a:t>
            </a:r>
            <a:endParaRPr lang="fr-FR" sz="2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70" y="3426113"/>
            <a:ext cx="3189963" cy="271247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12463" r="20723"/>
          <a:stretch/>
        </p:blipFill>
        <p:spPr>
          <a:xfrm>
            <a:off x="3821037" y="3426113"/>
            <a:ext cx="2817094" cy="280400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l="15014" t="3376" r="11804"/>
          <a:stretch/>
        </p:blipFill>
        <p:spPr>
          <a:xfrm>
            <a:off x="6720962" y="3426113"/>
            <a:ext cx="3364426" cy="296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2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xmlns:p14="http://schemas.microsoft.com/office/powerpoint/2010/main" spd="slow" advClick="0" advTm="8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C'est grâce au Vidéotex français que...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86305" y="1302455"/>
            <a:ext cx="4390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/>
              <a:t>Les ordinateurs parlent toutes les langues, et plus seulement l'anglais.</a:t>
            </a:r>
            <a:endParaRPr lang="fr-FR" sz="22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5372037" y="1185015"/>
            <a:ext cx="4401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travaux de l'ISO (organisation internationale de Normalisation) concernant l'informatisation des langues (latin étendu, non latin, idéogrammes) ont commencé sur la base de contributions du CCETT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96721" y="2432967"/>
            <a:ext cx="4390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/>
              <a:t>La photographie numérique est à portée de tous.</a:t>
            </a:r>
            <a:endParaRPr lang="fr-FR" sz="22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5382453" y="2315527"/>
            <a:ext cx="44017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système de compression JPEG qui a rendu économiquement et techniquement possibles le stockage et la transmission de photos est basé sur le procédé développé au CCETT pour le Minitel photo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96721" y="3994791"/>
            <a:ext cx="43905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/>
              <a:t>Les téléviseurs européens ont disposé d'un connecteur pour magnétoscopes et décodeurs externes.</a:t>
            </a:r>
            <a:endParaRPr lang="fr-FR" sz="22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5382453" y="3979895"/>
            <a:ext cx="44017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La prise PÉRITEL, rendue obligatoire en France depuis le 7 février 1980 a été développée par le CCETT et le SCART (Syndicat des Constructeurs d'Appareils de Radio et de Télévision) pour les besoins d'ANTIOPE et des débuts de TÉLÉTEL. Cette obligation a duré 35 ans et a disparu avec la TVHD nécessitant une connexion plus performante (</a:t>
            </a:r>
            <a:r>
              <a:rPr lang="fr-FR" dirty="0" err="1" smtClean="0"/>
              <a:t>HDMi</a:t>
            </a:r>
            <a:r>
              <a:rPr lang="fr-FR" dirty="0" smtClean="0"/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166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xmlns:p14="http://schemas.microsoft.com/office/powerpoint/2010/main" spd="slow" advClick="0" advTm="8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307" y="2693438"/>
            <a:ext cx="3208081" cy="360735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services du Minitel sont sur le WEB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480642" y="1179895"/>
            <a:ext cx="510047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/>
              <a:t> Le e-commerce avec paiement en ligne, est né en 1994 sur le web? </a:t>
            </a:r>
            <a:r>
              <a:rPr lang="fr-FR" sz="2200" dirty="0" smtClean="0"/>
              <a:t>(</a:t>
            </a:r>
            <a:r>
              <a:rPr lang="fr-FR" sz="2200" dirty="0" err="1" smtClean="0"/>
              <a:t>Wikipedia</a:t>
            </a:r>
            <a:r>
              <a:rPr lang="fr-FR" sz="2200" dirty="0" smtClean="0"/>
              <a:t>)</a:t>
            </a:r>
          </a:p>
          <a:p>
            <a:endParaRPr lang="fr-FR" sz="2200" b="1" dirty="0" smtClean="0"/>
          </a:p>
          <a:p>
            <a:r>
              <a:rPr lang="fr-FR" sz="2200" b="1" dirty="0" smtClean="0"/>
              <a:t>Faux</a:t>
            </a:r>
            <a:r>
              <a:rPr lang="fr-FR" sz="2200" dirty="0" smtClean="0"/>
              <a:t>, il est né en 1987 avec le LECAM sur Minitel </a:t>
            </a:r>
            <a:endParaRPr lang="fr-FR" sz="2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38" y="1179895"/>
            <a:ext cx="4161808" cy="494735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565991" y="2966005"/>
            <a:ext cx="2210190" cy="246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/>
              <a:t>Il y avait déjà du e-commerce sur Télétel 3V en 1980 mais sans le paiement en ligne sécurisé par carte de crédit.</a:t>
            </a:r>
          </a:p>
        </p:txBody>
      </p:sp>
    </p:spTree>
    <p:extLst>
      <p:ext uri="{BB962C8B-B14F-4D97-AF65-F5344CB8AC3E}">
        <p14:creationId xmlns:p14="http://schemas.microsoft.com/office/powerpoint/2010/main" val="100416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xmlns:p14="http://schemas.microsoft.com/office/powerpoint/2010/main" spd="slow" advClick="0" advTm="8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Née sur Minitel et adulte ailleurs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89322" y="1087011"/>
            <a:ext cx="67525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/>
              <a:t> La première "clé" mémoire, </a:t>
            </a:r>
            <a:r>
              <a:rPr lang="fr-FR" sz="2200" dirty="0" smtClean="0"/>
              <a:t>directement connectée sur un connecteur standard de la machine hôte a été créée pour le Minitel et a évolué pour devenir la clé</a:t>
            </a:r>
            <a:r>
              <a:rPr lang="fr-FR" sz="2200" b="1" dirty="0" smtClean="0"/>
              <a:t> USB</a:t>
            </a:r>
            <a:endParaRPr lang="fr-FR" sz="22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b="35148"/>
          <a:stretch/>
        </p:blipFill>
        <p:spPr>
          <a:xfrm>
            <a:off x="63129" y="2214643"/>
            <a:ext cx="6481820" cy="408614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t="65477" r="23572"/>
          <a:stretch/>
        </p:blipFill>
        <p:spPr>
          <a:xfrm rot="5400000">
            <a:off x="5613116" y="2736223"/>
            <a:ext cx="4953928" cy="217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49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xmlns:p14="http://schemas.microsoft.com/office/powerpoint/2010/main" spd="slow" advClick="0" advTm="8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2012- Décès du Minitel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354426" y="1146056"/>
            <a:ext cx="52266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/>
              <a:t>Le 30 juin 2012, à 23h59, Orange arrête les derniers commutateurs de Transpac. Ce qui revient à débrancher les Minitels. </a:t>
            </a:r>
          </a:p>
        </p:txBody>
      </p:sp>
      <p:pic>
        <p:nvPicPr>
          <p:cNvPr id="5" name="Image 4" descr="MinitelRevival12_500x2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92" y="1146056"/>
            <a:ext cx="4212434" cy="191244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41993" y="3178989"/>
            <a:ext cx="33999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Le même jour, l'artiste monégasque Anthony Alberti inaugure une </a:t>
            </a:r>
            <a:r>
              <a:rPr lang="fr-FR" sz="2000" b="1" dirty="0" smtClean="0"/>
              <a:t>exposition d'hommage au Minitel. 30 artistes transforment chacun un minitel en sculpture.</a:t>
            </a:r>
          </a:p>
          <a:p>
            <a:endParaRPr lang="fr-FR" sz="2000" b="1" dirty="0"/>
          </a:p>
          <a:p>
            <a:r>
              <a:rPr lang="fr-FR" sz="2000" b="1" dirty="0" smtClean="0"/>
              <a:t>Un adieu en forme de déclaration d'amour</a:t>
            </a:r>
            <a:endParaRPr lang="fr-FR" sz="2000" b="1" dirty="0"/>
          </a:p>
        </p:txBody>
      </p:sp>
      <p:pic>
        <p:nvPicPr>
          <p:cNvPr id="8" name="Image 7" descr="photo 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55465" y="2776659"/>
            <a:ext cx="3933708" cy="2950281"/>
          </a:xfrm>
          <a:prstGeom prst="rect">
            <a:avLst/>
          </a:prstGeom>
        </p:spPr>
      </p:pic>
      <p:pic>
        <p:nvPicPr>
          <p:cNvPr id="9" name="Image 8" descr="photo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1738" y="2842099"/>
            <a:ext cx="3867935" cy="290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7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xmlns:p14="http://schemas.microsoft.com/office/powerpoint/2010/main" spd="slow" advClick="0" advTm="8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1976- L'équipe</a:t>
            </a:r>
            <a:endParaRPr lang="fr-FR" dirty="0"/>
          </a:p>
        </p:txBody>
      </p:sp>
      <p:pic>
        <p:nvPicPr>
          <p:cNvPr id="4" name="Image 3" descr="1976_11_00_BM_BM_0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" t="8250" b="8374"/>
          <a:stretch/>
        </p:blipFill>
        <p:spPr>
          <a:xfrm>
            <a:off x="63108" y="1404119"/>
            <a:ext cx="7343815" cy="472742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391481" y="1087011"/>
            <a:ext cx="2626855" cy="5509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i="1" dirty="0" smtClean="0"/>
              <a:t>De gauche à droite :</a:t>
            </a:r>
          </a:p>
          <a:p>
            <a:r>
              <a:rPr lang="fr-FR" sz="2200" b="1" dirty="0" smtClean="0"/>
              <a:t>Christiane Schwartz</a:t>
            </a:r>
          </a:p>
          <a:p>
            <a:r>
              <a:rPr lang="fr-FR" sz="2200" b="1" dirty="0" smtClean="0"/>
              <a:t>Jean-Pierre </a:t>
            </a:r>
            <a:r>
              <a:rPr lang="fr-FR" sz="2200" b="1" dirty="0" err="1" smtClean="0"/>
              <a:t>Daugé</a:t>
            </a:r>
            <a:endParaRPr lang="fr-FR" sz="2200" b="1" dirty="0" smtClean="0"/>
          </a:p>
          <a:p>
            <a:r>
              <a:rPr lang="fr-FR" sz="2200" b="1" dirty="0" smtClean="0"/>
              <a:t>Claude </a:t>
            </a:r>
            <a:r>
              <a:rPr lang="fr-FR" sz="2200" b="1" dirty="0"/>
              <a:t>Fournier</a:t>
            </a:r>
          </a:p>
          <a:p>
            <a:r>
              <a:rPr lang="fr-FR" sz="2200" b="1" dirty="0" smtClean="0"/>
              <a:t>Vincent </a:t>
            </a:r>
            <a:r>
              <a:rPr lang="fr-FR" sz="2200" b="1" dirty="0"/>
              <a:t>Michon</a:t>
            </a:r>
          </a:p>
          <a:p>
            <a:r>
              <a:rPr lang="fr-FR" sz="2200" b="1" dirty="0"/>
              <a:t>Bernard Marti</a:t>
            </a:r>
          </a:p>
          <a:p>
            <a:r>
              <a:rPr lang="fr-FR" sz="2200" b="1" dirty="0"/>
              <a:t>Gilles </a:t>
            </a:r>
            <a:r>
              <a:rPr lang="fr-FR" sz="2200" b="1" dirty="0" err="1"/>
              <a:t>Leclerq</a:t>
            </a:r>
            <a:endParaRPr lang="fr-FR" sz="2200" b="1" dirty="0"/>
          </a:p>
          <a:p>
            <a:r>
              <a:rPr lang="fr-FR" sz="2200" b="1" dirty="0"/>
              <a:t>Jean-Yves Savary</a:t>
            </a:r>
          </a:p>
          <a:p>
            <a:r>
              <a:rPr lang="fr-FR" sz="2200" b="1" dirty="0"/>
              <a:t>Alain Poignet</a:t>
            </a:r>
          </a:p>
          <a:p>
            <a:r>
              <a:rPr lang="fr-FR" sz="2200" b="1" dirty="0"/>
              <a:t>Monique Mauduit</a:t>
            </a:r>
          </a:p>
          <a:p>
            <a:r>
              <a:rPr lang="fr-FR" sz="2200" b="1" dirty="0"/>
              <a:t>Martine Le </a:t>
            </a:r>
            <a:r>
              <a:rPr lang="fr-FR" sz="2200" b="1" dirty="0" err="1" smtClean="0"/>
              <a:t>Marouille</a:t>
            </a:r>
            <a:endParaRPr lang="fr-FR" sz="2200" b="1" dirty="0" smtClean="0"/>
          </a:p>
          <a:p>
            <a:r>
              <a:rPr lang="fr-FR" sz="2200" b="1" i="1" dirty="0" smtClean="0"/>
              <a:t>Accroupis :</a:t>
            </a:r>
            <a:endParaRPr lang="fr-FR" sz="2200" b="1" i="1" dirty="0"/>
          </a:p>
          <a:p>
            <a:r>
              <a:rPr lang="fr-FR" sz="2200" b="1" dirty="0"/>
              <a:t>Michel Le Gal</a:t>
            </a:r>
          </a:p>
          <a:p>
            <a:r>
              <a:rPr lang="fr-FR" sz="2200" b="1" dirty="0"/>
              <a:t>Roger </a:t>
            </a:r>
            <a:r>
              <a:rPr lang="fr-FR" sz="2200" b="1" dirty="0" err="1"/>
              <a:t>Brusq</a:t>
            </a:r>
            <a:endParaRPr lang="fr-FR" sz="2200" b="1" dirty="0"/>
          </a:p>
          <a:p>
            <a:endParaRPr lang="fr-FR" sz="2200" b="1" dirty="0" smtClean="0"/>
          </a:p>
          <a:p>
            <a:endParaRPr lang="fr-FR" sz="2200" b="1" dirty="0" smtClean="0"/>
          </a:p>
        </p:txBody>
      </p:sp>
    </p:spTree>
    <p:extLst>
      <p:ext uri="{BB962C8B-B14F-4D97-AF65-F5344CB8AC3E}">
        <p14:creationId xmlns:p14="http://schemas.microsoft.com/office/powerpoint/2010/main" val="330254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xmlns:p14="http://schemas.microsoft.com/office/powerpoint/2010/main" spd="slow" advClick="0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1976 </a:t>
            </a:r>
            <a:r>
              <a:rPr lang="mr-IN" dirty="0" smtClean="0"/>
              <a:t>–</a:t>
            </a:r>
            <a:r>
              <a:rPr lang="fr-FR" dirty="0" smtClean="0"/>
              <a:t> ANTIOPE fait du sport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87337" y="1535447"/>
            <a:ext cx="3593782" cy="40929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dirty="0" smtClean="0"/>
              <a:t>TDF propose ANTIOPE aux soviétiques pour l'information en  temps réel des journalistes pendant les futurs JO de Moscou 1980.</a:t>
            </a:r>
          </a:p>
          <a:p>
            <a:pPr marL="0" indent="0">
              <a:buNone/>
            </a:pPr>
            <a:endParaRPr lang="fr-FR" sz="2400" b="1" dirty="0"/>
          </a:p>
          <a:p>
            <a:pPr marL="0" indent="0">
              <a:buNone/>
            </a:pPr>
            <a:r>
              <a:rPr lang="fr-FR" sz="2400" b="1" dirty="0" smtClean="0"/>
              <a:t>ANTIOPE apprend à écrire en russe</a:t>
            </a:r>
            <a:endParaRPr lang="fr-FR" sz="2400" b="1" dirty="0"/>
          </a:p>
        </p:txBody>
      </p:sp>
      <p:pic>
        <p:nvPicPr>
          <p:cNvPr id="4" name="Image 3" descr="1976_07_22_BM_BM_0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31" y="1535447"/>
            <a:ext cx="5528357" cy="384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4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xmlns:p14="http://schemas.microsoft.com/office/powerpoint/2010/main" spd="slow" advClick="0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1977- De la télévision au téléphone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610" y="1930600"/>
            <a:ext cx="4910234" cy="411304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63" y="1930600"/>
            <a:ext cx="4860869" cy="411304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99761" y="1264201"/>
            <a:ext cx="9281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ANTIOPE (télétexte) accouche de TITAN (Vidéotex)</a:t>
            </a:r>
          </a:p>
        </p:txBody>
      </p:sp>
    </p:spTree>
    <p:extLst>
      <p:ext uri="{BB962C8B-B14F-4D97-AF65-F5344CB8AC3E}">
        <p14:creationId xmlns:p14="http://schemas.microsoft.com/office/powerpoint/2010/main" val="275821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xmlns:p14="http://schemas.microsoft.com/office/powerpoint/2010/main" spd="slow" advClick="0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1977 - TITAN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93" y="1925285"/>
            <a:ext cx="10085388" cy="406560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41993" y="1396231"/>
            <a:ext cx="9844789" cy="4462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300" b="1" dirty="0" smtClean="0"/>
              <a:t>Un terminal TITAN est un terminal ANTIOPE muni d'un modem téléphonique</a:t>
            </a:r>
            <a:endParaRPr lang="fr-FR" sz="2300" b="1" dirty="0"/>
          </a:p>
        </p:txBody>
      </p:sp>
    </p:spTree>
    <p:extLst>
      <p:ext uri="{BB962C8B-B14F-4D97-AF65-F5344CB8AC3E}">
        <p14:creationId xmlns:p14="http://schemas.microsoft.com/office/powerpoint/2010/main" val="109188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xmlns:p14="http://schemas.microsoft.com/office/powerpoint/2010/main" spd="slow" advClick="0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1978 - Télétel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7296819" y="1302455"/>
            <a:ext cx="22843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/>
              <a:t> Première étape :</a:t>
            </a:r>
          </a:p>
          <a:p>
            <a:endParaRPr lang="fr-FR" sz="2200" b="1" dirty="0" smtClean="0"/>
          </a:p>
          <a:p>
            <a:r>
              <a:rPr lang="fr-FR" sz="2200" b="1" dirty="0" smtClean="0"/>
              <a:t>Le terminal TITAN avec le modem intégré</a:t>
            </a:r>
            <a:endParaRPr lang="fr-FR" sz="2200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24" y="1185679"/>
            <a:ext cx="6756400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4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xmlns:p14="http://schemas.microsoft.com/office/powerpoint/2010/main" spd="slow" advClick="0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2967</TotalTime>
  <Words>1818</Words>
  <Application>Microsoft Macintosh PowerPoint</Application>
  <PresentationFormat>Personnalisé</PresentationFormat>
  <Paragraphs>144</Paragraphs>
  <Slides>44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45" baseType="lpstr">
      <vt:lpstr>Thème Office</vt:lpstr>
      <vt:lpstr>Le Minitel, toute une histoire</vt:lpstr>
      <vt:lpstr>1974-La conception</vt:lpstr>
      <vt:lpstr>1975-L'adaptation.</vt:lpstr>
      <vt:lpstr>1975 - Naissance d'une amazone</vt:lpstr>
      <vt:lpstr>1976- L'équipe</vt:lpstr>
      <vt:lpstr>1976 – ANTIOPE fait du sport</vt:lpstr>
      <vt:lpstr>1977- De la télévision au téléphone</vt:lpstr>
      <vt:lpstr>1977 - TITAN</vt:lpstr>
      <vt:lpstr>1978 - Télétel</vt:lpstr>
      <vt:lpstr>1979 – Le grand départ</vt:lpstr>
      <vt:lpstr>1979-Une équipe dédiée au terminal annuaire</vt:lpstr>
      <vt:lpstr>1979 – Télétel 3V</vt:lpstr>
      <vt:lpstr>1978-1983 : Télétel 3V, une gamme de services</vt:lpstr>
      <vt:lpstr>1980 : Bronca de la presse</vt:lpstr>
      <vt:lpstr>1980 : La réponse c'est l'annuaire...</vt:lpstr>
      <vt:lpstr>L'annuaire, rien que l'annuaire</vt:lpstr>
      <vt:lpstr>1979 : un terminal TITAN pour commencer</vt:lpstr>
      <vt:lpstr>1980 – Le TAE est arrivé</vt:lpstr>
      <vt:lpstr>1980 : Ah, le clavier</vt:lpstr>
      <vt:lpstr>1981 – Le minitel est arrivé</vt:lpstr>
      <vt:lpstr>1983 : le service annuaire est inauguré</vt:lpstr>
      <vt:lpstr>1983 – le M1 devient AZERTY</vt:lpstr>
      <vt:lpstr>1986  La famille s'agrandit</vt:lpstr>
      <vt:lpstr>1986 – le M1 devient bi-standard</vt:lpstr>
      <vt:lpstr>1986 – Minitel 1D</vt:lpstr>
      <vt:lpstr>1986-87- Minitel en Chine</vt:lpstr>
      <vt:lpstr>1987- LECAM lit les cartes à mémoire</vt:lpstr>
      <vt:lpstr>1989 –M12 et M2</vt:lpstr>
      <vt:lpstr>1987- Ouverture du Guide des Services</vt:lpstr>
      <vt:lpstr>1989- M2, M12 et le DRCS</vt:lpstr>
      <vt:lpstr>1989- Minitel voyage grâce aux DRCS</vt:lpstr>
      <vt:lpstr>1989- Minitel part vers l'est</vt:lpstr>
      <vt:lpstr>1989- Minitel au Japon et en Corée</vt:lpstr>
      <vt:lpstr>1990- M5 Portable</vt:lpstr>
      <vt:lpstr>1990 – Ouverture du service Minicom</vt:lpstr>
      <vt:lpstr>1990- Minitel Photographique</vt:lpstr>
      <vt:lpstr>1994 – Sillage 2000</vt:lpstr>
      <vt:lpstr>1994- Minitel Magis</vt:lpstr>
      <vt:lpstr>1995 – Minitel Magis Club</vt:lpstr>
      <vt:lpstr>L'héritage de Minitel</vt:lpstr>
      <vt:lpstr>C'est grâce au Vidéotex français que...</vt:lpstr>
      <vt:lpstr>Les services du Minitel sont sur le WEB</vt:lpstr>
      <vt:lpstr>Née sur Minitel et adulte ailleurs</vt:lpstr>
      <vt:lpstr>2012- Décès du Minitel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Minitel</dc:title>
  <dc:creator>Bernard MARTI</dc:creator>
  <cp:lastModifiedBy>Bernard MARTI</cp:lastModifiedBy>
  <cp:revision>66</cp:revision>
  <dcterms:created xsi:type="dcterms:W3CDTF">2022-10-24T19:11:07Z</dcterms:created>
  <dcterms:modified xsi:type="dcterms:W3CDTF">2022-11-07T14:15:51Z</dcterms:modified>
</cp:coreProperties>
</file>