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9" r:id="rId2"/>
    <p:sldId id="269" r:id="rId3"/>
    <p:sldId id="257" r:id="rId4"/>
    <p:sldId id="260" r:id="rId5"/>
    <p:sldId id="261" r:id="rId6"/>
    <p:sldId id="265" r:id="rId7"/>
    <p:sldId id="266" r:id="rId8"/>
    <p:sldId id="270" r:id="rId9"/>
    <p:sldId id="271" r:id="rId10"/>
    <p:sldId id="272" r:id="rId11"/>
    <p:sldId id="273" r:id="rId12"/>
    <p:sldId id="264" r:id="rId13"/>
    <p:sldId id="262" r:id="rId14"/>
    <p:sldId id="263" r:id="rId15"/>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70439" autoAdjust="0"/>
  </p:normalViewPr>
  <p:slideViewPr>
    <p:cSldViewPr snapToGrid="0" snapToObjects="1">
      <p:cViewPr varScale="1">
        <p:scale>
          <a:sx n="97" d="100"/>
          <a:sy n="97" d="100"/>
        </p:scale>
        <p:origin x="-1872"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DB6F03-45E6-9A45-AAEF-0F45C96A13A8}" type="datetimeFigureOut">
              <a:rPr lang="fr-FR" smtClean="0"/>
              <a:t>19/06/16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FB6540-2CCC-7E42-BFBD-DF54BD4E3C68}" type="slidenum">
              <a:rPr lang="fr-FR" smtClean="0"/>
              <a:t>‹#›</a:t>
            </a:fld>
            <a:endParaRPr lang="fr-FR"/>
          </a:p>
        </p:txBody>
      </p:sp>
    </p:spTree>
    <p:extLst>
      <p:ext uri="{BB962C8B-B14F-4D97-AF65-F5344CB8AC3E}">
        <p14:creationId xmlns:p14="http://schemas.microsoft.com/office/powerpoint/2010/main" val="25856171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D98E6-CF6A-7F4C-847D-9969007F0FD5}" type="datetimeFigureOut">
              <a:rPr lang="fr-FR" smtClean="0"/>
              <a:t>19/06/16</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DC701C-6A44-5245-8AC5-880D2D5C9019}" type="slidenum">
              <a:rPr lang="fr-FR" smtClean="0"/>
              <a:t>‹#›</a:t>
            </a:fld>
            <a:endParaRPr lang="fr-FR"/>
          </a:p>
        </p:txBody>
      </p:sp>
    </p:spTree>
    <p:extLst>
      <p:ext uri="{BB962C8B-B14F-4D97-AF65-F5344CB8AC3E}">
        <p14:creationId xmlns:p14="http://schemas.microsoft.com/office/powerpoint/2010/main" val="12266180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sz="16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600" dirty="0" smtClean="0"/>
              <a:t>Un peu d’histoire</a:t>
            </a:r>
            <a:r>
              <a:rPr lang="is-IS" sz="1600" dirty="0" smtClean="0"/>
              <a:t>…..</a:t>
            </a:r>
            <a:endParaRPr lang="fr-FR" sz="1600" dirty="0" smtClean="0"/>
          </a:p>
          <a:p>
            <a:endParaRPr lang="fr-FR" sz="1600" kern="1200" dirty="0" smtClean="0">
              <a:solidFill>
                <a:schemeClr val="tx1"/>
              </a:solidFill>
              <a:effectLst/>
            </a:endParaRPr>
          </a:p>
          <a:p>
            <a:endParaRPr lang="fr-FR" sz="1600" kern="1200" dirty="0" smtClean="0">
              <a:solidFill>
                <a:schemeClr val="tx1"/>
              </a:solidFill>
              <a:effectLst/>
            </a:endParaRPr>
          </a:p>
          <a:p>
            <a:r>
              <a:rPr lang="fr-FR" sz="1600" kern="1200" dirty="0" smtClean="0">
                <a:solidFill>
                  <a:schemeClr val="tx1"/>
                </a:solidFill>
                <a:effectLst/>
              </a:rPr>
              <a:t>Les premières automobiles apparues vers 1880 amorçaient le déclin des hippomobiles, qui disparurent effectivement environ 60 ans après, vers 1940.</a:t>
            </a:r>
          </a:p>
          <a:p>
            <a:r>
              <a:rPr lang="fr-FR" sz="1600" kern="1200" dirty="0" smtClean="0">
                <a:solidFill>
                  <a:schemeClr val="tx1"/>
                </a:solidFill>
                <a:effectLst/>
              </a:rPr>
              <a:t>Les premières robot-mobiles apparaissent aujourd’hui. Annoncent-elles la disparition des automobiles, et à quelle échéance ?... </a:t>
            </a:r>
          </a:p>
          <a:p>
            <a:r>
              <a:rPr lang="fr-FR" sz="1600" kern="1200" dirty="0" smtClean="0">
                <a:solidFill>
                  <a:schemeClr val="tx1"/>
                </a:solidFill>
                <a:effectLst/>
              </a:rPr>
              <a:t>	Au cours de ses cent premières années de développement, l‘automobile, c’est-à-dire, le véhicule autonome, capable de produire par lui-même son énergie de locomotion, ses propres « chevaux », a connu de formidables progrès , dans la motorisation, la transmission, le freinage , le confort du conducteur et de ses passagers. Mais ce n’est que dans les années 80 que l’automobile commence son ère cognitive, et passe d’un état d’objet passif, ignorant tout de son environnement, à une machine intelligente et communicante, capable de se localiser sur un itinéraire, de guider le conducteur vers sa destination, et de prévenir des évènements qu’il sera susceptible de rencontrer en route. Avec</a:t>
            </a:r>
            <a:r>
              <a:rPr lang="fr-FR" sz="1600" kern="1200" baseline="0" dirty="0" smtClean="0">
                <a:solidFill>
                  <a:schemeClr val="tx1"/>
                </a:solidFill>
                <a:effectLst/>
              </a:rPr>
              <a:t> le programme de recherche CARMINAT Les ingénieurs du CCETT de Rennes  y ont contribué au sein d’ équipes </a:t>
            </a:r>
            <a:r>
              <a:rPr lang="fr-FR" sz="1600" kern="1200" dirty="0" smtClean="0">
                <a:solidFill>
                  <a:schemeClr val="tx1"/>
                </a:solidFill>
                <a:effectLst/>
                <a:latin typeface="+mn-lt"/>
                <a:ea typeface="+mn-ea"/>
                <a:cs typeface="+mn-cs"/>
              </a:rPr>
              <a:t>pluridisciplinaires d’ingénieurs de l’industrie automobile et des télécommunications</a:t>
            </a:r>
            <a:endParaRPr lang="fr-FR" sz="1600" kern="1200" dirty="0" smtClean="0">
              <a:solidFill>
                <a:schemeClr val="tx1"/>
              </a:solidFill>
              <a:effectLst/>
            </a:endParaRPr>
          </a:p>
          <a:p>
            <a:endParaRPr lang="fr-FR" sz="1600" kern="1200" dirty="0" smtClean="0">
              <a:solidFill>
                <a:schemeClr val="tx1"/>
              </a:solidFill>
              <a:effectLst/>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endParaRPr lang="fr-FR" sz="1600" dirty="0"/>
          </a:p>
        </p:txBody>
      </p:sp>
      <p:sp>
        <p:nvSpPr>
          <p:cNvPr id="4" name="Espace réservé du numéro de diapositive 3"/>
          <p:cNvSpPr>
            <a:spLocks noGrp="1"/>
          </p:cNvSpPr>
          <p:nvPr>
            <p:ph type="sldNum" sz="quarter" idx="10"/>
          </p:nvPr>
        </p:nvSpPr>
        <p:spPr/>
        <p:txBody>
          <a:bodyPr/>
          <a:lstStyle/>
          <a:p>
            <a:fld id="{E1EC2684-1799-5F4B-8B1D-86DD341C0245}" type="slidenum">
              <a:rPr lang="fr-FR" smtClean="0"/>
              <a:t>1</a:t>
            </a:fld>
            <a:endParaRPr lang="fr-FR"/>
          </a:p>
        </p:txBody>
      </p:sp>
    </p:spTree>
    <p:extLst>
      <p:ext uri="{BB962C8B-B14F-4D97-AF65-F5344CB8AC3E}">
        <p14:creationId xmlns:p14="http://schemas.microsoft.com/office/powerpoint/2010/main" val="383055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Cette première session présente le panorama général des services  rendus par cette voiture intelligente et communicante, depuis les premières applications issues de</a:t>
            </a:r>
            <a:r>
              <a:rPr lang="fr-FR" sz="1200" kern="1200" baseline="0" dirty="0" smtClean="0">
                <a:solidFill>
                  <a:schemeClr val="tx1"/>
                </a:solidFill>
                <a:effectLst/>
                <a:latin typeface="+mn-lt"/>
                <a:ea typeface="+mn-ea"/>
                <a:cs typeface="+mn-cs"/>
              </a:rPr>
              <a:t> CARMINAT </a:t>
            </a:r>
            <a:r>
              <a:rPr lang="fr-FR" sz="1200" kern="1200" dirty="0" smtClean="0">
                <a:solidFill>
                  <a:schemeClr val="tx1"/>
                </a:solidFill>
                <a:effectLst/>
                <a:latin typeface="+mn-lt"/>
                <a:ea typeface="+mn-ea"/>
                <a:cs typeface="+mn-cs"/>
              </a:rPr>
              <a:t>, jusqu’aux services qui sont aujourd’hui disponibles dans la voiture de monsieur tout le monde.</a:t>
            </a:r>
          </a:p>
          <a:p>
            <a:r>
              <a:rPr lang="fr-FR" sz="1200" kern="1200" dirty="0" smtClean="0">
                <a:solidFill>
                  <a:schemeClr val="tx1"/>
                </a:solidFill>
                <a:effectLst/>
                <a:latin typeface="+mn-lt"/>
                <a:ea typeface="+mn-ea"/>
                <a:cs typeface="+mn-cs"/>
              </a:rPr>
              <a:t>	Une table ronde en fin de conférence, donnera un aperçu des services futurs qui devraient sortir des laboratoires de recherche sur la cyber-mobilité.</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En introduction aux sessions suivantes plus spécialisées,  les intervenants échangeront de façon interactive sur les thèmes suivants :</a:t>
            </a:r>
          </a:p>
          <a:p>
            <a:pPr lvl="0"/>
            <a:r>
              <a:rPr lang="fr-FR" sz="1200" kern="1200" dirty="0" smtClean="0">
                <a:solidFill>
                  <a:schemeClr val="tx1"/>
                </a:solidFill>
                <a:effectLst/>
                <a:latin typeface="+mn-lt"/>
                <a:ea typeface="+mn-ea"/>
                <a:cs typeface="+mn-cs"/>
              </a:rPr>
              <a:t>ils rappelleront les trois grandes innovations technologiques sur lesquelles se sont construits ces services : localisation par satellite, cartographie  numérique, radiodiffusion de données.</a:t>
            </a:r>
          </a:p>
          <a:p>
            <a:pPr lvl="0"/>
            <a:r>
              <a:rPr lang="fr-FR" sz="1200" kern="1200" dirty="0" smtClean="0">
                <a:solidFill>
                  <a:schemeClr val="tx1"/>
                </a:solidFill>
                <a:effectLst/>
                <a:latin typeface="+mn-lt"/>
                <a:ea typeface="+mn-ea"/>
                <a:cs typeface="+mn-cs"/>
              </a:rPr>
              <a:t>ils évoqueront les progrès réalisés dans le temps par les différentes applications : positionnement  géographique, navigation routière, recherche des points d’intérêts, calcul de la durée d’un parcours et du meilleur itinéraire, information sur le trafic routier et la météo routière, etc.</a:t>
            </a:r>
          </a:p>
          <a:p>
            <a:pPr lvl="0"/>
            <a:r>
              <a:rPr lang="fr-FR" sz="1200" kern="1200" dirty="0" smtClean="0">
                <a:solidFill>
                  <a:schemeClr val="tx1"/>
                </a:solidFill>
                <a:effectLst/>
                <a:latin typeface="+mn-lt"/>
                <a:ea typeface="+mn-ea"/>
                <a:cs typeface="+mn-cs"/>
              </a:rPr>
              <a:t>ils présenteront enfin les différents modèles économiques sur lesquels  s’appuient les offres de services actuelles : financement par la publicité, paiement à l’usage, etc.</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B7DC701C-6A44-5245-8AC5-880D2D5C9019}" type="slidenum">
              <a:rPr lang="fr-FR" smtClean="0"/>
              <a:t>2</a:t>
            </a:fld>
            <a:endParaRPr lang="fr-FR"/>
          </a:p>
        </p:txBody>
      </p:sp>
    </p:spTree>
    <p:extLst>
      <p:ext uri="{BB962C8B-B14F-4D97-AF65-F5344CB8AC3E}">
        <p14:creationId xmlns:p14="http://schemas.microsoft.com/office/powerpoint/2010/main" val="207266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algn="l"/>
            <a:r>
              <a:rPr lang="fr-FR" dirty="0" smtClean="0"/>
              <a:t>Les 3 technologies</a:t>
            </a:r>
            <a:r>
              <a:rPr lang="fr-FR" baseline="0" dirty="0" smtClean="0"/>
              <a:t> </a:t>
            </a:r>
            <a:r>
              <a:rPr lang="fr-FR" dirty="0" smtClean="0"/>
              <a:t>fondatrices</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trois grandes  technologiques sur lesquelles se sont construits ces services : localisation par satellite, cartographie  numérique, radiodiffusion de données.</a:t>
            </a:r>
            <a:r>
              <a:rPr lang="fr-FR" dirty="0" smtClean="0">
                <a:effectLst/>
              </a:rPr>
              <a:t> </a:t>
            </a:r>
          </a:p>
          <a:p>
            <a:endParaRPr lang="fr-FR" dirty="0" smtClean="0">
              <a:effectLst/>
            </a:endParaRPr>
          </a:p>
          <a:p>
            <a:endParaRPr lang="fr-FR" dirty="0" smtClean="0">
              <a:effectLst/>
            </a:endParaRPr>
          </a:p>
          <a:p>
            <a:r>
              <a:rPr lang="fr-FR" dirty="0" smtClean="0">
                <a:effectLst/>
              </a:rPr>
              <a:t>Localisation : GPS, GLONASS, GALILEO, BEIDOU</a:t>
            </a:r>
          </a:p>
          <a:p>
            <a:endParaRPr lang="fr-FR" dirty="0" smtClean="0">
              <a:effectLst/>
            </a:endParaRPr>
          </a:p>
          <a:p>
            <a:r>
              <a:rPr lang="fr-FR" dirty="0" smtClean="0">
                <a:effectLst/>
              </a:rPr>
              <a:t>Cartographie : </a:t>
            </a:r>
            <a:r>
              <a:rPr lang="fr-FR" dirty="0" err="1" smtClean="0">
                <a:effectLst/>
              </a:rPr>
              <a:t>openstreetmap</a:t>
            </a:r>
            <a:r>
              <a:rPr lang="fr-FR" dirty="0" smtClean="0">
                <a:effectLst/>
              </a:rPr>
              <a:t>, </a:t>
            </a:r>
            <a:r>
              <a:rPr lang="fr-FR" dirty="0" err="1" smtClean="0">
                <a:effectLst/>
              </a:rPr>
              <a:t>etc</a:t>
            </a:r>
            <a:r>
              <a:rPr lang="is-IS" dirty="0" smtClean="0">
                <a:effectLst/>
              </a:rPr>
              <a:t>…</a:t>
            </a:r>
          </a:p>
          <a:p>
            <a:endParaRPr lang="is-IS" dirty="0" smtClean="0">
              <a:effectLst/>
            </a:endParaRPr>
          </a:p>
          <a:p>
            <a:r>
              <a:rPr lang="fr-FR" dirty="0" smtClean="0">
                <a:effectLst/>
              </a:rPr>
              <a:t>R</a:t>
            </a:r>
            <a:r>
              <a:rPr lang="is-IS" dirty="0" smtClean="0">
                <a:effectLst/>
              </a:rPr>
              <a:t>adiocommunications : FM/RDS,</a:t>
            </a:r>
            <a:r>
              <a:rPr lang="is-IS" baseline="0" dirty="0" smtClean="0">
                <a:effectLst/>
              </a:rPr>
              <a:t> DAB/TPEG, GSM DATA,...</a:t>
            </a:r>
            <a:endParaRPr lang="fr-FR" dirty="0"/>
          </a:p>
        </p:txBody>
      </p:sp>
      <p:sp>
        <p:nvSpPr>
          <p:cNvPr id="4" name="Espace réservé du numéro de diapositive 3"/>
          <p:cNvSpPr>
            <a:spLocks noGrp="1"/>
          </p:cNvSpPr>
          <p:nvPr>
            <p:ph type="sldNum" sz="quarter" idx="10"/>
          </p:nvPr>
        </p:nvSpPr>
        <p:spPr/>
        <p:txBody>
          <a:bodyPr/>
          <a:lstStyle/>
          <a:p>
            <a:fld id="{B7DC701C-6A44-5245-8AC5-880D2D5C9019}" type="slidenum">
              <a:rPr lang="fr-FR" smtClean="0"/>
              <a:t>3</a:t>
            </a:fld>
            <a:endParaRPr lang="fr-FR"/>
          </a:p>
        </p:txBody>
      </p:sp>
    </p:spTree>
    <p:extLst>
      <p:ext uri="{BB962C8B-B14F-4D97-AF65-F5344CB8AC3E}">
        <p14:creationId xmlns:p14="http://schemas.microsoft.com/office/powerpoint/2010/main" val="418630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progrès réalisés dans le temps par les différentes applications : positionnement  géographique, navigation routière, recherche des points d’intérêts, calcul de la durée d’un parcours et du meilleur itinéraire, information sur le trafic routier et la météo routière, etc.</a:t>
            </a:r>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Les services-clé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7DC701C-6A44-5245-8AC5-880D2D5C9019}" type="slidenum">
              <a:rPr lang="fr-FR" smtClean="0"/>
              <a:t>4</a:t>
            </a:fld>
            <a:endParaRPr lang="fr-FR"/>
          </a:p>
        </p:txBody>
      </p:sp>
    </p:spTree>
    <p:extLst>
      <p:ext uri="{BB962C8B-B14F-4D97-AF65-F5344CB8AC3E}">
        <p14:creationId xmlns:p14="http://schemas.microsoft.com/office/powerpoint/2010/main" val="193269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progrès réalisés dans le temps par les différentes applications : positionnement  géographique, navigation routière, recherche des points d’intérêts, calcul de la durée d’un parcours et du meilleur itinéraire, information sur le trafic routier et la météo routière, etc.</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fr-FR" dirty="0" smtClean="0"/>
              <a:t>Les services-clé et leurs prolongements</a:t>
            </a:r>
            <a:endParaRPr lang="fr-FR" dirty="0"/>
          </a:p>
        </p:txBody>
      </p:sp>
      <p:sp>
        <p:nvSpPr>
          <p:cNvPr id="4" name="Espace réservé du numéro de diapositive 3"/>
          <p:cNvSpPr>
            <a:spLocks noGrp="1"/>
          </p:cNvSpPr>
          <p:nvPr>
            <p:ph type="sldNum" sz="quarter" idx="10"/>
          </p:nvPr>
        </p:nvSpPr>
        <p:spPr/>
        <p:txBody>
          <a:bodyPr/>
          <a:lstStyle/>
          <a:p>
            <a:fld id="{B7DC701C-6A44-5245-8AC5-880D2D5C9019}" type="slidenum">
              <a:rPr lang="fr-FR" smtClean="0"/>
              <a:t>5</a:t>
            </a:fld>
            <a:endParaRPr lang="fr-FR"/>
          </a:p>
        </p:txBody>
      </p:sp>
    </p:spTree>
    <p:extLst>
      <p:ext uri="{BB962C8B-B14F-4D97-AF65-F5344CB8AC3E}">
        <p14:creationId xmlns:p14="http://schemas.microsoft.com/office/powerpoint/2010/main" val="193269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GB" sz="1000" dirty="0" smtClean="0"/>
              <a:t>As </a:t>
            </a:r>
            <a:r>
              <a:rPr lang="en-GB" sz="1000" dirty="0"/>
              <a:t>you may know, leading industry analyst </a:t>
            </a:r>
            <a:r>
              <a:rPr lang="en-GB" sz="1000" dirty="0" smtClean="0"/>
              <a:t>Strategy </a:t>
            </a:r>
            <a:r>
              <a:rPr lang="en-GB" sz="1000" dirty="0"/>
              <a:t>Analytics recently concluded that HERE remains the leading location platform. </a:t>
            </a:r>
            <a:endParaRPr lang="en-GB" sz="1000" dirty="0" smtClean="0"/>
          </a:p>
          <a:p>
            <a:r>
              <a:rPr lang="en-GB" sz="1000" dirty="0" smtClean="0"/>
              <a:t>Based </a:t>
            </a:r>
            <a:r>
              <a:rPr lang="en-GB" sz="1000" dirty="0"/>
              <a:t>on five key parameters, we outperform our competitors when it comes to </a:t>
            </a:r>
            <a:r>
              <a:rPr lang="en-GB" sz="1000" dirty="0" smtClean="0"/>
              <a:t>Map Leadership. </a:t>
            </a:r>
            <a:endParaRPr lang="en-GB" sz="1000" dirty="0"/>
          </a:p>
          <a:p>
            <a:r>
              <a:rPr lang="en-GB" sz="1000" dirty="0"/>
              <a:t>But we </a:t>
            </a:r>
            <a:r>
              <a:rPr lang="en-GB" sz="1000" dirty="0" smtClean="0"/>
              <a:t>can’t </a:t>
            </a:r>
            <a:r>
              <a:rPr lang="en-GB" sz="1000" dirty="0"/>
              <a:t>afford to be complacent. Our industry is constantly changing. To maintain </a:t>
            </a:r>
            <a:r>
              <a:rPr lang="en-GB" sz="1000" dirty="0" smtClean="0"/>
              <a:t>our leading position</a:t>
            </a:r>
            <a:r>
              <a:rPr lang="en-GB" sz="1000" dirty="0"/>
              <a:t>, we not only need to deal with new players entering the market, we also need to deal with the changing nature of map building </a:t>
            </a:r>
            <a:r>
              <a:rPr lang="en-GB" sz="1000" dirty="0" smtClean="0"/>
              <a:t>itself. In </a:t>
            </a:r>
            <a:r>
              <a:rPr lang="en-GB" sz="1000" dirty="0"/>
              <a:t>this deck, I’m going to explain how we will do this. </a:t>
            </a:r>
            <a:endParaRPr lang="en-GB" sz="1000" dirty="0" smtClean="0"/>
          </a:p>
          <a:p>
            <a:r>
              <a:rPr lang="en-GB" sz="1000" dirty="0" smtClean="0"/>
              <a:t>[</a:t>
            </a:r>
            <a:r>
              <a:rPr lang="en-GB" sz="1000" dirty="0"/>
              <a:t>CLICK</a:t>
            </a:r>
            <a:r>
              <a:rPr lang="en-GB" sz="1000" dirty="0" smtClean="0"/>
              <a:t>]</a:t>
            </a:r>
          </a:p>
          <a:p>
            <a:r>
              <a:rPr lang="en-GB" sz="1000" dirty="0" smtClean="0"/>
              <a:t>I’ll </a:t>
            </a:r>
            <a:r>
              <a:rPr lang="en-GB" sz="1000" dirty="0"/>
              <a:t>start by looking at how the map is changing and how the dynamics in our industry are shifting.</a:t>
            </a:r>
            <a:endParaRPr lang="en-US" sz="1000" dirty="0"/>
          </a:p>
          <a:p>
            <a:r>
              <a:rPr lang="en-GB" sz="1000" dirty="0" smtClean="0"/>
              <a:t>Then I will explain</a:t>
            </a:r>
            <a:r>
              <a:rPr lang="en-GB" sz="1000" baseline="0" dirty="0" smtClean="0"/>
              <a:t> </a:t>
            </a:r>
            <a:r>
              <a:rPr lang="en-GB" sz="1000" dirty="0" smtClean="0"/>
              <a:t>how </a:t>
            </a:r>
            <a:r>
              <a:rPr lang="en-GB" sz="1000" dirty="0"/>
              <a:t>we </a:t>
            </a:r>
            <a:r>
              <a:rPr lang="en-GB" sz="1000" dirty="0" smtClean="0"/>
              <a:t>want to position </a:t>
            </a:r>
            <a:r>
              <a:rPr lang="en-GB" sz="1000" dirty="0"/>
              <a:t>ourselves in this changing landscape by explaining our </a:t>
            </a:r>
            <a:r>
              <a:rPr lang="en-GB" sz="1000" dirty="0" smtClean="0"/>
              <a:t>vision</a:t>
            </a:r>
          </a:p>
          <a:p>
            <a:r>
              <a:rPr lang="en-GB" sz="1000" dirty="0" smtClean="0"/>
              <a:t>[</a:t>
            </a:r>
            <a:r>
              <a:rPr lang="en-GB" sz="1000" dirty="0"/>
              <a:t>CLICK</a:t>
            </a:r>
            <a:r>
              <a:rPr lang="en-GB" sz="1000" dirty="0" smtClean="0"/>
              <a:t>]</a:t>
            </a:r>
          </a:p>
          <a:p>
            <a:r>
              <a:rPr lang="en-GB" sz="1000" dirty="0" smtClean="0"/>
              <a:t>After </a:t>
            </a:r>
            <a:r>
              <a:rPr lang="en-GB" sz="1000" dirty="0"/>
              <a:t>that, I will discuss the </a:t>
            </a:r>
            <a:r>
              <a:rPr lang="en-GB" sz="1000" dirty="0" smtClean="0"/>
              <a:t>‘</a:t>
            </a:r>
            <a:r>
              <a:rPr lang="en-GB" sz="1000" b="1" dirty="0" smtClean="0"/>
              <a:t>HOW</a:t>
            </a:r>
            <a:r>
              <a:rPr lang="en-GB" sz="1000" dirty="0" smtClean="0"/>
              <a:t>’. How </a:t>
            </a:r>
            <a:r>
              <a:rPr lang="en-GB" sz="1000" dirty="0"/>
              <a:t>we built the map in the past, how we build it today, and how we will build the map in the </a:t>
            </a:r>
            <a:r>
              <a:rPr lang="en-GB" sz="1000" dirty="0" smtClean="0"/>
              <a:t>future. Building </a:t>
            </a:r>
            <a:r>
              <a:rPr lang="en-GB" sz="1000" dirty="0"/>
              <a:t>the map is the foundation of our business, but detecting and processing change is how we guarantee the highest quality. So I’m going to talk about how our local experts help keep us ahead of the competition in this area. [CLICK</a:t>
            </a:r>
            <a:r>
              <a:rPr lang="en-GB" sz="1000" dirty="0" smtClean="0"/>
              <a:t>]</a:t>
            </a:r>
          </a:p>
          <a:p>
            <a:r>
              <a:rPr lang="en-GB" sz="1000" dirty="0" smtClean="0"/>
              <a:t>Then </a:t>
            </a:r>
            <a:r>
              <a:rPr lang="en-GB" sz="1000" dirty="0"/>
              <a:t>I’m going to cover our offering and how we stand out in terms of breadth and depth, with fresh, validated content, consistent accuracy, and automotive grade quality. I will then show how this translates into our product </a:t>
            </a:r>
            <a:r>
              <a:rPr lang="en-GB" sz="1000" dirty="0" smtClean="0"/>
              <a:t>highlights and how this all stacks </a:t>
            </a:r>
            <a:r>
              <a:rPr lang="en-GB" sz="1000" dirty="0"/>
              <a:t>together and provides the basis for us to </a:t>
            </a:r>
            <a:r>
              <a:rPr lang="en-GB" sz="1000" b="1" dirty="0"/>
              <a:t>b</a:t>
            </a:r>
            <a:r>
              <a:rPr lang="en-GB" sz="1000" b="1" dirty="0">
                <a:latin typeface="Nokia Pure Headline"/>
                <a:cs typeface="Nokia Pure Headline"/>
              </a:rPr>
              <a:t>uild the world’s leading location cloud for </a:t>
            </a:r>
            <a:r>
              <a:rPr lang="en-GB" sz="1000" b="1" dirty="0" smtClean="0">
                <a:latin typeface="Nokia Pure Headline"/>
                <a:cs typeface="Nokia Pure Headline"/>
              </a:rPr>
              <a:t>intelligent </a:t>
            </a:r>
            <a:r>
              <a:rPr lang="en-GB" sz="1000" b="1" dirty="0">
                <a:latin typeface="Nokia Pure Headline"/>
                <a:cs typeface="Nokia Pure Headline"/>
              </a:rPr>
              <a:t>mobility</a:t>
            </a:r>
            <a:r>
              <a:rPr lang="en-GB" sz="1000" b="1" dirty="0" smtClean="0">
                <a:latin typeface="Nokia Pure Headline"/>
                <a:cs typeface="Nokia Pure Headline"/>
              </a:rPr>
              <a:t>.</a:t>
            </a:r>
          </a:p>
          <a:p>
            <a:r>
              <a:rPr lang="en-GB" sz="1000" b="1" dirty="0" smtClean="0">
                <a:latin typeface="Nokia Pure Headline"/>
                <a:cs typeface="Nokia Pure Headline"/>
              </a:rPr>
              <a:t>Finally</a:t>
            </a:r>
            <a:r>
              <a:rPr lang="en-GB" sz="1000" b="0" dirty="0" smtClean="0">
                <a:latin typeface="Nokia Pure Headline"/>
                <a:cs typeface="Nokia Pure Headline"/>
              </a:rPr>
              <a:t>,</a:t>
            </a:r>
            <a:r>
              <a:rPr lang="en-GB" sz="1000" b="0" baseline="0" dirty="0" smtClean="0">
                <a:latin typeface="Nokia Pure Headline"/>
                <a:cs typeface="Nokia Pure Headline"/>
              </a:rPr>
              <a:t> I will share some high level results of a competitive study that we did and provide you with some guidelines about communicating the Map Leadership message to your customers. </a:t>
            </a:r>
            <a:endParaRPr lang="en-GB" sz="1000" b="0" dirty="0" smtClean="0">
              <a:latin typeface="Nokia Pure Headline"/>
              <a:cs typeface="Nokia Pure Headline"/>
            </a:endParaRPr>
          </a:p>
          <a:p>
            <a:endParaRPr lang="en-GB" sz="1000" b="1" dirty="0" smtClean="0">
              <a:latin typeface="Nokia Pure Headline"/>
            </a:endParaRPr>
          </a:p>
          <a:p>
            <a:endParaRPr lang="en-GB" sz="1000" b="1" dirty="0" smtClean="0">
              <a:latin typeface="Nokia Pure Headline"/>
            </a:endParaRPr>
          </a:p>
        </p:txBody>
      </p:sp>
      <p:sp>
        <p:nvSpPr>
          <p:cNvPr id="4" name="Slide Number Placeholder 3"/>
          <p:cNvSpPr>
            <a:spLocks noGrp="1"/>
          </p:cNvSpPr>
          <p:nvPr>
            <p:ph type="sldNum" sz="quarter" idx="10"/>
          </p:nvPr>
        </p:nvSpPr>
        <p:spPr/>
        <p:txBody>
          <a:bodyPr/>
          <a:lstStyle/>
          <a:p>
            <a:fld id="{8C89FB31-E968-4978-A11D-A0389C9A0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8631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smtClean="0"/>
              <a:t>Exemple du service</a:t>
            </a:r>
            <a:r>
              <a:rPr lang="fr-FR" baseline="0" dirty="0" smtClean="0"/>
              <a:t> </a:t>
            </a:r>
            <a:r>
              <a:rPr lang="fr-FR" baseline="0" dirty="0" err="1" smtClean="0"/>
              <a:t>infotrafic</a:t>
            </a:r>
            <a:r>
              <a:rPr lang="fr-FR" baseline="0" dirty="0" smtClean="0"/>
              <a:t> :</a:t>
            </a:r>
          </a:p>
          <a:p>
            <a:endParaRPr lang="fr-FR" baseline="0" dirty="0" smtClean="0"/>
          </a:p>
          <a:p>
            <a:r>
              <a:rPr lang="fr-FR" baseline="0" dirty="0" smtClean="0"/>
              <a:t>Données sur l’état du trafic ( vitesses des véhicules, comptage des véhicules /mn) établies</a:t>
            </a:r>
          </a:p>
          <a:p>
            <a:r>
              <a:rPr lang="fr-FR" baseline="0" dirty="0" smtClean="0"/>
              <a:t> au moyen de la collecte des positions GPS des véhicules et des téléphones mobiles des passagers</a:t>
            </a:r>
          </a:p>
          <a:p>
            <a:r>
              <a:rPr lang="fr-FR" baseline="0" dirty="0" smtClean="0"/>
              <a:t>Et au moyen des boucles inductives coulée dans la chaussée</a:t>
            </a:r>
          </a:p>
          <a:p>
            <a:endParaRPr lang="fr-FR" baseline="0" dirty="0" smtClean="0"/>
          </a:p>
          <a:p>
            <a:r>
              <a:rPr lang="fr-FR" baseline="0" dirty="0" smtClean="0"/>
              <a:t>Calcul des temps de parcours tronçon par tronçon</a:t>
            </a:r>
          </a:p>
          <a:p>
            <a:endParaRPr lang="fr-FR" baseline="0" dirty="0" smtClean="0"/>
          </a:p>
          <a:p>
            <a:r>
              <a:rPr lang="fr-FR" baseline="0" dirty="0" smtClean="0"/>
              <a:t>Diffusion des infos par RDS en radio FM</a:t>
            </a:r>
            <a:endParaRPr lang="fr-FR" dirty="0"/>
          </a:p>
        </p:txBody>
      </p:sp>
      <p:sp>
        <p:nvSpPr>
          <p:cNvPr id="4" name="Espace réservé du numéro de diapositive 3"/>
          <p:cNvSpPr>
            <a:spLocks noGrp="1"/>
          </p:cNvSpPr>
          <p:nvPr>
            <p:ph type="sldNum" sz="quarter" idx="10"/>
          </p:nvPr>
        </p:nvSpPr>
        <p:spPr/>
        <p:txBody>
          <a:bodyPr/>
          <a:lstStyle/>
          <a:p>
            <a:fld id="{B7DC701C-6A44-5245-8AC5-880D2D5C9019}" type="slidenum">
              <a:rPr lang="fr-FR" smtClean="0"/>
              <a:t>12</a:t>
            </a:fld>
            <a:endParaRPr lang="fr-FR"/>
          </a:p>
        </p:txBody>
      </p:sp>
    </p:spTree>
    <p:extLst>
      <p:ext uri="{BB962C8B-B14F-4D97-AF65-F5344CB8AC3E}">
        <p14:creationId xmlns:p14="http://schemas.microsoft.com/office/powerpoint/2010/main" val="236706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Ies</a:t>
            </a:r>
            <a:r>
              <a:rPr lang="fr-FR" sz="1200" kern="1200" dirty="0" smtClean="0">
                <a:solidFill>
                  <a:schemeClr val="tx1"/>
                </a:solidFill>
                <a:effectLst/>
                <a:latin typeface="+mn-lt"/>
                <a:ea typeface="+mn-ea"/>
                <a:cs typeface="+mn-cs"/>
              </a:rPr>
              <a:t> différents modèles économiques sur lesquels  s’appuient les offres de services actuelles : </a:t>
            </a:r>
          </a:p>
          <a:p>
            <a:endParaRPr lang="fr-FR" dirty="0" smtClean="0"/>
          </a:p>
          <a:p>
            <a:r>
              <a:rPr lang="fr-FR" dirty="0" smtClean="0"/>
              <a:t>Service</a:t>
            </a:r>
            <a:r>
              <a:rPr lang="fr-FR" baseline="0" dirty="0" smtClean="0"/>
              <a:t> public : Radio France,  </a:t>
            </a:r>
            <a:r>
              <a:rPr lang="fr-FR" baseline="0" dirty="0" err="1" smtClean="0"/>
              <a:t>sytadin</a:t>
            </a:r>
            <a:r>
              <a:rPr lang="fr-FR" baseline="0" dirty="0" smtClean="0"/>
              <a:t>, CNIR/CRIR, concessionnaires d’ autoroute</a:t>
            </a:r>
          </a:p>
          <a:p>
            <a:endParaRPr lang="fr-FR" baseline="0" dirty="0" smtClean="0"/>
          </a:p>
          <a:p>
            <a:r>
              <a:rPr lang="fr-FR" baseline="0" dirty="0" smtClean="0"/>
              <a:t>Publicité : radios privées, </a:t>
            </a:r>
            <a:r>
              <a:rPr lang="fr-FR" baseline="0" dirty="0" err="1" smtClean="0"/>
              <a:t>google</a:t>
            </a:r>
            <a:r>
              <a:rPr lang="fr-FR" baseline="0" dirty="0" smtClean="0"/>
              <a:t>/</a:t>
            </a:r>
            <a:r>
              <a:rPr lang="fr-FR" baseline="0" dirty="0" err="1" smtClean="0"/>
              <a:t>waze</a:t>
            </a:r>
            <a:r>
              <a:rPr lang="fr-FR" baseline="0" dirty="0" smtClean="0"/>
              <a:t>, </a:t>
            </a:r>
          </a:p>
          <a:p>
            <a:endParaRPr lang="fr-FR" baseline="0" dirty="0" smtClean="0"/>
          </a:p>
          <a:p>
            <a:r>
              <a:rPr lang="fr-FR" baseline="0" dirty="0" smtClean="0"/>
              <a:t>Licences : HERE, TOMTOM, MEDIAMOBILE</a:t>
            </a:r>
          </a:p>
          <a:p>
            <a:endParaRPr lang="fr-FR" baseline="0" dirty="0" smtClean="0"/>
          </a:p>
          <a:p>
            <a:r>
              <a:rPr lang="fr-FR" baseline="0" dirty="0" smtClean="0"/>
              <a:t>Big data : valorisation des données utilisateurs</a:t>
            </a:r>
            <a:endParaRPr lang="fr-FR" dirty="0"/>
          </a:p>
        </p:txBody>
      </p:sp>
      <p:sp>
        <p:nvSpPr>
          <p:cNvPr id="4" name="Espace réservé du numéro de diapositive 3"/>
          <p:cNvSpPr>
            <a:spLocks noGrp="1"/>
          </p:cNvSpPr>
          <p:nvPr>
            <p:ph type="sldNum" sz="quarter" idx="10"/>
          </p:nvPr>
        </p:nvSpPr>
        <p:spPr/>
        <p:txBody>
          <a:bodyPr/>
          <a:lstStyle/>
          <a:p>
            <a:fld id="{B7DC701C-6A44-5245-8AC5-880D2D5C9019}" type="slidenum">
              <a:rPr lang="fr-FR" smtClean="0"/>
              <a:t>13</a:t>
            </a:fld>
            <a:endParaRPr lang="fr-FR"/>
          </a:p>
        </p:txBody>
      </p:sp>
    </p:spTree>
    <p:extLst>
      <p:ext uri="{BB962C8B-B14F-4D97-AF65-F5344CB8AC3E}">
        <p14:creationId xmlns:p14="http://schemas.microsoft.com/office/powerpoint/2010/main" val="140106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Une table ronde en fin de conférence, donnera un aperçu des services futurs qui devraient sortir des laboratoires de recherche sur la cyber-mobilité.</a:t>
            </a:r>
          </a:p>
          <a:p>
            <a:endParaRPr lang="fr-FR" sz="1600" kern="1200" dirty="0" smtClean="0">
              <a:solidFill>
                <a:schemeClr val="tx1"/>
              </a:solidFill>
              <a:effectLst/>
            </a:endParaRPr>
          </a:p>
          <a:p>
            <a:endParaRPr lang="fr-FR" dirty="0"/>
          </a:p>
        </p:txBody>
      </p:sp>
      <p:sp>
        <p:nvSpPr>
          <p:cNvPr id="4" name="Espace réservé du numéro de diapositive 3"/>
          <p:cNvSpPr>
            <a:spLocks noGrp="1"/>
          </p:cNvSpPr>
          <p:nvPr>
            <p:ph type="sldNum" sz="quarter" idx="10"/>
          </p:nvPr>
        </p:nvSpPr>
        <p:spPr/>
        <p:txBody>
          <a:bodyPr/>
          <a:lstStyle/>
          <a:p>
            <a:fld id="{B7DC701C-6A44-5245-8AC5-880D2D5C9019}" type="slidenum">
              <a:rPr lang="fr-FR" smtClean="0"/>
              <a:t>14</a:t>
            </a:fld>
            <a:endParaRPr lang="fr-FR"/>
          </a:p>
        </p:txBody>
      </p:sp>
    </p:spTree>
    <p:extLst>
      <p:ext uri="{BB962C8B-B14F-4D97-AF65-F5344CB8AC3E}">
        <p14:creationId xmlns:p14="http://schemas.microsoft.com/office/powerpoint/2010/main" val="27868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4767263"/>
            <a:ext cx="2133600" cy="273844"/>
          </a:xfrm>
          <a:prstGeom prst="rect">
            <a:avLst/>
          </a:prstGeom>
        </p:spPr>
        <p:txBody>
          <a:bodyPr/>
          <a:lstStyle/>
          <a:p>
            <a:fld id="{7C24E399-E8D0-414C-85ED-F666B248FB51}" type="datetime1">
              <a:rPr lang="fr-FR" smtClean="0"/>
              <a:t>19/06/16</a:t>
            </a:fld>
            <a:endParaRPr lang="fr-FR"/>
          </a:p>
        </p:txBody>
      </p:sp>
      <p:sp>
        <p:nvSpPr>
          <p:cNvPr id="5" name="Espace réservé du pied de page 4"/>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6" name="Espace réservé du numéro de diapositive 5"/>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309527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200151"/>
            <a:ext cx="8229600" cy="3394472"/>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4767263"/>
            <a:ext cx="2133600" cy="273844"/>
          </a:xfrm>
          <a:prstGeom prst="rect">
            <a:avLst/>
          </a:prstGeom>
        </p:spPr>
        <p:txBody>
          <a:bodyPr/>
          <a:lstStyle/>
          <a:p>
            <a:fld id="{B4BAE231-4C20-1344-819A-0CDA2A065C5D}" type="datetime1">
              <a:rPr lang="fr-FR" smtClean="0"/>
              <a:t>19/06/16</a:t>
            </a:fld>
            <a:endParaRPr lang="fr-FR"/>
          </a:p>
        </p:txBody>
      </p:sp>
      <p:sp>
        <p:nvSpPr>
          <p:cNvPr id="5" name="Espace réservé du pied de page 4"/>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6" name="Espace réservé du numéro de diapositive 5"/>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132546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05979"/>
            <a:ext cx="6019800" cy="4388644"/>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4767263"/>
            <a:ext cx="2133600" cy="273844"/>
          </a:xfrm>
          <a:prstGeom prst="rect">
            <a:avLst/>
          </a:prstGeom>
        </p:spPr>
        <p:txBody>
          <a:bodyPr/>
          <a:lstStyle/>
          <a:p>
            <a:fld id="{DC22B4C0-B588-574C-A8BE-3A67959D907A}" type="datetime1">
              <a:rPr lang="fr-FR" smtClean="0"/>
              <a:t>19/06/16</a:t>
            </a:fld>
            <a:endParaRPr lang="fr-FR"/>
          </a:p>
        </p:txBody>
      </p:sp>
      <p:sp>
        <p:nvSpPr>
          <p:cNvPr id="5" name="Espace réservé du pied de page 4"/>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6" name="Espace réservé du numéro de diapositive 5"/>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90433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4767263"/>
            <a:ext cx="2133600" cy="273844"/>
          </a:xfrm>
          <a:prstGeom prst="rect">
            <a:avLst/>
          </a:prstGeom>
        </p:spPr>
        <p:txBody>
          <a:bodyPr/>
          <a:lstStyle/>
          <a:p>
            <a:fld id="{BFC461FA-D0B5-9449-BE17-B69BDD3179DF}" type="datetime1">
              <a:rPr lang="fr-FR" smtClean="0"/>
              <a:t>19/06/16</a:t>
            </a:fld>
            <a:endParaRPr lang="fr-FR"/>
          </a:p>
        </p:txBody>
      </p:sp>
      <p:sp>
        <p:nvSpPr>
          <p:cNvPr id="5" name="Espace réservé du pied de page 4"/>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6" name="Espace réservé du numéro de diapositive 5"/>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146978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4767263"/>
            <a:ext cx="2133600" cy="273844"/>
          </a:xfrm>
          <a:prstGeom prst="rect">
            <a:avLst/>
          </a:prstGeom>
        </p:spPr>
        <p:txBody>
          <a:bodyPr/>
          <a:lstStyle/>
          <a:p>
            <a:fld id="{8D76D441-5E5C-FB49-A432-7BA3E2EB4F70}" type="datetime1">
              <a:rPr lang="fr-FR" smtClean="0"/>
              <a:t>19/06/16</a:t>
            </a:fld>
            <a:endParaRPr lang="fr-FR"/>
          </a:p>
        </p:txBody>
      </p:sp>
      <p:sp>
        <p:nvSpPr>
          <p:cNvPr id="5" name="Espace réservé du pied de page 4"/>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6" name="Espace réservé du numéro de diapositive 5"/>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382296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4767263"/>
            <a:ext cx="2133600" cy="273844"/>
          </a:xfrm>
          <a:prstGeom prst="rect">
            <a:avLst/>
          </a:prstGeom>
        </p:spPr>
        <p:txBody>
          <a:bodyPr/>
          <a:lstStyle/>
          <a:p>
            <a:fld id="{6B337B48-F855-2F4B-AC57-E1C70385A44C}" type="datetime1">
              <a:rPr lang="fr-FR" smtClean="0"/>
              <a:t>19/06/16</a:t>
            </a:fld>
            <a:endParaRPr lang="fr-FR"/>
          </a:p>
        </p:txBody>
      </p:sp>
      <p:sp>
        <p:nvSpPr>
          <p:cNvPr id="6" name="Espace réservé du pied de page 5"/>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7" name="Espace réservé du numéro de diapositive 6"/>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1522150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4767263"/>
            <a:ext cx="2133600" cy="273844"/>
          </a:xfrm>
          <a:prstGeom prst="rect">
            <a:avLst/>
          </a:prstGeom>
        </p:spPr>
        <p:txBody>
          <a:bodyPr/>
          <a:lstStyle/>
          <a:p>
            <a:fld id="{C1B43C43-9355-5B42-91D5-0D1DB6710A77}" type="datetime1">
              <a:rPr lang="fr-FR" smtClean="0"/>
              <a:t>19/06/16</a:t>
            </a:fld>
            <a:endParaRPr lang="fr-FR"/>
          </a:p>
        </p:txBody>
      </p:sp>
      <p:sp>
        <p:nvSpPr>
          <p:cNvPr id="8" name="Espace réservé du pied de page 7"/>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9" name="Espace réservé du numéro de diapositive 8"/>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2128795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4767263"/>
            <a:ext cx="2133600" cy="273844"/>
          </a:xfrm>
          <a:prstGeom prst="rect">
            <a:avLst/>
          </a:prstGeom>
        </p:spPr>
        <p:txBody>
          <a:bodyPr/>
          <a:lstStyle/>
          <a:p>
            <a:fld id="{B5CA44DB-337B-6747-ABFB-8B0CBAE17412}" type="datetime1">
              <a:rPr lang="fr-FR" smtClean="0"/>
              <a:t>19/06/16</a:t>
            </a:fld>
            <a:endParaRPr lang="fr-FR"/>
          </a:p>
        </p:txBody>
      </p:sp>
      <p:sp>
        <p:nvSpPr>
          <p:cNvPr id="4" name="Espace réservé du pied de page 3"/>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5" name="Espace réservé du numéro de diapositive 4"/>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170202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4767263"/>
            <a:ext cx="2133600" cy="273844"/>
          </a:xfrm>
          <a:prstGeom prst="rect">
            <a:avLst/>
          </a:prstGeom>
        </p:spPr>
        <p:txBody>
          <a:bodyPr/>
          <a:lstStyle/>
          <a:p>
            <a:fld id="{A270454B-02FE-FE4F-9C33-87D7A1672A45}" type="datetime1">
              <a:rPr lang="fr-FR" smtClean="0"/>
              <a:t>19/06/16</a:t>
            </a:fld>
            <a:endParaRPr lang="fr-FR"/>
          </a:p>
        </p:txBody>
      </p:sp>
      <p:sp>
        <p:nvSpPr>
          <p:cNvPr id="3" name="Espace réservé du pied de page 2"/>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4" name="Espace réservé du numéro de diapositive 3"/>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307464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4767263"/>
            <a:ext cx="2133600" cy="273844"/>
          </a:xfrm>
          <a:prstGeom prst="rect">
            <a:avLst/>
          </a:prstGeom>
        </p:spPr>
        <p:txBody>
          <a:bodyPr/>
          <a:lstStyle/>
          <a:p>
            <a:fld id="{9924E269-5D28-DA4F-BF37-62C2FFACA059}" type="datetime1">
              <a:rPr lang="fr-FR" smtClean="0"/>
              <a:t>19/06/16</a:t>
            </a:fld>
            <a:endParaRPr lang="fr-FR"/>
          </a:p>
        </p:txBody>
      </p:sp>
      <p:sp>
        <p:nvSpPr>
          <p:cNvPr id="6" name="Espace réservé du pied de page 5"/>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7" name="Espace réservé du numéro de diapositive 6"/>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74128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4767263"/>
            <a:ext cx="2133600" cy="273844"/>
          </a:xfrm>
          <a:prstGeom prst="rect">
            <a:avLst/>
          </a:prstGeom>
        </p:spPr>
        <p:txBody>
          <a:bodyPr/>
          <a:lstStyle/>
          <a:p>
            <a:fld id="{F97A84F0-08DE-1845-BA2B-0F2D117D5258}" type="datetime1">
              <a:rPr lang="fr-FR" smtClean="0"/>
              <a:t>19/06/16</a:t>
            </a:fld>
            <a:endParaRPr lang="fr-FR"/>
          </a:p>
        </p:txBody>
      </p:sp>
      <p:sp>
        <p:nvSpPr>
          <p:cNvPr id="6" name="Espace réservé du pied de page 5"/>
          <p:cNvSpPr>
            <a:spLocks noGrp="1"/>
          </p:cNvSpPr>
          <p:nvPr>
            <p:ph type="ftr" sz="quarter" idx="11"/>
          </p:nvPr>
        </p:nvSpPr>
        <p:spPr>
          <a:xfrm>
            <a:off x="3124200" y="4767263"/>
            <a:ext cx="2895600" cy="273844"/>
          </a:xfrm>
          <a:prstGeom prst="rect">
            <a:avLst/>
          </a:prstGeom>
        </p:spPr>
        <p:txBody>
          <a:bodyPr/>
          <a:lstStyle/>
          <a:p>
            <a:r>
              <a:rPr lang="fr-FR" smtClean="0"/>
              <a:t>© 2016 HERE</a:t>
            </a:r>
            <a:endParaRPr lang="fr-FR"/>
          </a:p>
        </p:txBody>
      </p:sp>
      <p:sp>
        <p:nvSpPr>
          <p:cNvPr id="7" name="Espace réservé du numéro de diapositive 6"/>
          <p:cNvSpPr>
            <a:spLocks noGrp="1"/>
          </p:cNvSpPr>
          <p:nvPr>
            <p:ph type="sldNum" sz="quarter" idx="12"/>
          </p:nvPr>
        </p:nvSpPr>
        <p:spPr/>
        <p:txBody>
          <a:bodyPr/>
          <a:lstStyle/>
          <a:p>
            <a:fld id="{DBC666E5-35C2-9145-B701-407EC70B1CE9}" type="slidenum">
              <a:rPr lang="fr-FR" smtClean="0"/>
              <a:t>‹#›</a:t>
            </a:fld>
            <a:endParaRPr lang="fr-FR"/>
          </a:p>
        </p:txBody>
      </p:sp>
    </p:spTree>
    <p:extLst>
      <p:ext uri="{BB962C8B-B14F-4D97-AF65-F5344CB8AC3E}">
        <p14:creationId xmlns:p14="http://schemas.microsoft.com/office/powerpoint/2010/main" val="14418947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BC666E5-35C2-9145-B701-407EC70B1CE9}" type="slidenum">
              <a:rPr lang="fr-FR" smtClean="0"/>
              <a:t>‹#›</a:t>
            </a:fld>
            <a:endParaRPr lang="fr-FR"/>
          </a:p>
        </p:txBody>
      </p:sp>
      <p:pic>
        <p:nvPicPr>
          <p:cNvPr id="7" name="Picture 2" descr="Logo_ALT_ORIGINAL_V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7586" y="81455"/>
            <a:ext cx="12573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2"/>
          <p:cNvSpPr>
            <a:spLocks noGrp="1"/>
          </p:cNvSpPr>
          <p:nvPr>
            <p:ph type="ftr" sz="quarter" idx="3"/>
          </p:nvPr>
        </p:nvSpPr>
        <p:spPr>
          <a:xfrm>
            <a:off x="282231" y="4767263"/>
            <a:ext cx="6708707" cy="273844"/>
          </a:xfrm>
          <a:prstGeom prst="rect">
            <a:avLst/>
          </a:prstGeom>
        </p:spPr>
        <p:txBody>
          <a:bodyPr/>
          <a:lstStyle>
            <a:lvl1pPr>
              <a:defRPr sz="1100"/>
            </a:lvl1pPr>
          </a:lstStyle>
          <a:p>
            <a:r>
              <a:rPr lang="fr-FR" smtClean="0"/>
              <a:t>© 2016 HERE</a:t>
            </a:r>
            <a:endParaRPr lang="fr-FR" dirty="0"/>
          </a:p>
        </p:txBody>
      </p:sp>
    </p:spTree>
    <p:extLst>
      <p:ext uri="{BB962C8B-B14F-4D97-AF65-F5344CB8AC3E}">
        <p14:creationId xmlns:p14="http://schemas.microsoft.com/office/powerpoint/2010/main" val="247175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jpeg"/><Relationship Id="rId5" Type="http://schemas.microsoft.com/office/2007/relationships/hdphoto" Target="../media/hdphoto3.wdp"/><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19.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3674"/>
                    </a14:imgEffect>
                    <a14:imgEffect>
                      <a14:saturation sat="157000"/>
                    </a14:imgEffect>
                  </a14:imgLayer>
                </a14:imgProps>
              </a:ext>
            </a:extLst>
          </a:blip>
          <a:stretch>
            <a:fillRect/>
          </a:stretch>
        </p:blipFill>
        <p:spPr>
          <a:xfrm>
            <a:off x="0" y="2555866"/>
            <a:ext cx="2753626" cy="1644891"/>
          </a:xfrm>
          <a:prstGeom prst="rect">
            <a:avLst/>
          </a:prstGeom>
          <a:blipFill rotWithShape="1">
            <a:blip r:embed="rId5">
              <a:alphaModFix/>
              <a:duotone>
                <a:prstClr val="black"/>
                <a:schemeClr val="accent1">
                  <a:tint val="45000"/>
                  <a:satMod val="400000"/>
                </a:schemeClr>
              </a:duotone>
            </a:blip>
            <a:tile tx="0" ty="0" sx="100000" sy="100000" flip="none" algn="tl"/>
          </a:blipFill>
          <a:effectLst>
            <a:glow>
              <a:srgbClr val="FFFF00">
                <a:alpha val="60000"/>
              </a:srgbClr>
            </a:glow>
          </a:effectLst>
        </p:spPr>
      </p:pic>
      <p:pic>
        <p:nvPicPr>
          <p:cNvPr id="5" name="Image 4"/>
          <p:cNvPicPr>
            <a:picLocks noChangeAspect="1"/>
          </p:cNvPicPr>
          <p:nvPr/>
        </p:nvPicPr>
        <p:blipFill>
          <a:blip r:embed="rId6"/>
          <a:stretch>
            <a:fillRect/>
          </a:stretch>
        </p:blipFill>
        <p:spPr>
          <a:xfrm>
            <a:off x="2753626" y="1417733"/>
            <a:ext cx="2790227" cy="1767760"/>
          </a:xfrm>
          <a:prstGeom prst="rect">
            <a:avLst/>
          </a:prstGeom>
          <a:effectLst/>
        </p:spPr>
      </p:pic>
      <p:pic>
        <p:nvPicPr>
          <p:cNvPr id="7" name="Image 6"/>
          <p:cNvPicPr>
            <a:picLocks noChangeAspect="1"/>
          </p:cNvPicPr>
          <p:nvPr/>
        </p:nvPicPr>
        <p:blipFill rotWithShape="1">
          <a:blip r:embed="rId7"/>
          <a:srcRect l="7670" r="539"/>
          <a:stretch/>
        </p:blipFill>
        <p:spPr>
          <a:xfrm>
            <a:off x="5543853" y="0"/>
            <a:ext cx="3593516" cy="1951182"/>
          </a:xfrm>
          <a:prstGeom prst="rect">
            <a:avLst/>
          </a:prstGeom>
          <a:blipFill rotWithShape="1">
            <a:blip r:embed="rId8">
              <a:alphaModFix amt="64000"/>
            </a:blip>
            <a:tile tx="0" ty="0" sx="100000" sy="100000" flip="none" algn="tl"/>
          </a:blipFill>
          <a:effectLst/>
        </p:spPr>
      </p:pic>
      <p:sp>
        <p:nvSpPr>
          <p:cNvPr id="31" name="Rectangle 30"/>
          <p:cNvSpPr/>
          <p:nvPr/>
        </p:nvSpPr>
        <p:spPr>
          <a:xfrm>
            <a:off x="0" y="4222675"/>
            <a:ext cx="4767453" cy="41900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smtClean="0">
                <a:solidFill>
                  <a:schemeClr val="bg1"/>
                </a:solidFill>
              </a:rPr>
              <a:t>Ère hippomobile                           </a:t>
            </a:r>
            <a:r>
              <a:rPr lang="fr-FR" sz="2400" dirty="0" smtClean="0">
                <a:solidFill>
                  <a:srgbClr val="FFFFFF"/>
                </a:solidFill>
              </a:rPr>
              <a:t>1940</a:t>
            </a:r>
            <a:endParaRPr lang="fr-FR" sz="2400" dirty="0">
              <a:solidFill>
                <a:srgbClr val="FFFFFF"/>
              </a:solidFill>
            </a:endParaRPr>
          </a:p>
        </p:txBody>
      </p:sp>
      <p:cxnSp>
        <p:nvCxnSpPr>
          <p:cNvPr id="36" name="Connecteur droit 35"/>
          <p:cNvCxnSpPr/>
          <p:nvPr/>
        </p:nvCxnSpPr>
        <p:spPr>
          <a:xfrm>
            <a:off x="5566832" y="1951182"/>
            <a:ext cx="0" cy="2271493"/>
          </a:xfrm>
          <a:prstGeom prst="line">
            <a:avLst/>
          </a:prstGeom>
          <a:ln>
            <a:solidFill>
              <a:srgbClr val="FF0000"/>
            </a:solidFill>
            <a:prstDash val="sysDash"/>
            <a:round/>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753626" y="3185493"/>
            <a:ext cx="5282009" cy="379695"/>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smtClean="0">
                <a:solidFill>
                  <a:srgbClr val="FFFFFF"/>
                </a:solidFill>
              </a:rPr>
              <a:t>1880</a:t>
            </a:r>
            <a:r>
              <a:rPr lang="fr-FR" sz="2400" dirty="0" smtClean="0"/>
              <a:t>            Ère automobile              </a:t>
            </a:r>
            <a:r>
              <a:rPr lang="fr-FR" sz="2400" dirty="0" smtClean="0">
                <a:solidFill>
                  <a:srgbClr val="FFFFFF"/>
                </a:solidFill>
              </a:rPr>
              <a:t>2040?</a:t>
            </a:r>
            <a:endParaRPr lang="fr-FR" sz="2400" dirty="0">
              <a:solidFill>
                <a:srgbClr val="FFFFFF"/>
              </a:solidFill>
            </a:endParaRPr>
          </a:p>
        </p:txBody>
      </p:sp>
      <p:sp>
        <p:nvSpPr>
          <p:cNvPr id="8" name="Rectangle 7"/>
          <p:cNvSpPr/>
          <p:nvPr/>
        </p:nvSpPr>
        <p:spPr>
          <a:xfrm>
            <a:off x="5543853" y="4080527"/>
            <a:ext cx="3577168" cy="566507"/>
          </a:xfrm>
          <a:prstGeom prst="rect">
            <a:avLst/>
          </a:prstGeom>
          <a:gradFill flip="none" rotWithShape="1">
            <a:gsLst>
              <a:gs pos="0">
                <a:srgbClr val="FF000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smtClean="0">
                <a:solidFill>
                  <a:schemeClr val="bg1"/>
                </a:solidFill>
              </a:rPr>
              <a:t>CARMINAT  </a:t>
            </a:r>
          </a:p>
          <a:p>
            <a:r>
              <a:rPr lang="fr-FR" sz="1600" dirty="0" smtClean="0">
                <a:solidFill>
                  <a:schemeClr val="bg1"/>
                </a:solidFill>
              </a:rPr>
              <a:t>la voiture intelligente et communicante</a:t>
            </a:r>
            <a:endParaRPr lang="fr-FR" sz="1600" dirty="0">
              <a:solidFill>
                <a:schemeClr val="bg1"/>
              </a:solidFill>
            </a:endParaRPr>
          </a:p>
        </p:txBody>
      </p:sp>
      <p:sp>
        <p:nvSpPr>
          <p:cNvPr id="33" name="Rectangle 32"/>
          <p:cNvSpPr/>
          <p:nvPr/>
        </p:nvSpPr>
        <p:spPr>
          <a:xfrm>
            <a:off x="5550484" y="1951182"/>
            <a:ext cx="3593516" cy="350431"/>
          </a:xfrm>
          <a:prstGeom prst="rect">
            <a:avLst/>
          </a:prstGeom>
          <a:gradFill>
            <a:gsLst>
              <a:gs pos="0">
                <a:schemeClr val="accent1">
                  <a:tint val="100000"/>
                  <a:shade val="100000"/>
                  <a:satMod val="130000"/>
                </a:schemeClr>
              </a:gs>
              <a:gs pos="100000">
                <a:schemeClr val="accent1">
                  <a:tint val="50000"/>
                  <a:shade val="100000"/>
                  <a:satMod val="350000"/>
                </a:schemeClr>
              </a:gs>
              <a:gs pos="1000">
                <a:srgbClr val="FF0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smtClean="0">
                <a:solidFill>
                  <a:srgbClr val="FFFFFF"/>
                </a:solidFill>
              </a:rPr>
              <a:t>1980</a:t>
            </a:r>
            <a:r>
              <a:rPr lang="fr-FR" sz="2400" dirty="0" smtClean="0"/>
              <a:t>       Ère </a:t>
            </a:r>
            <a:r>
              <a:rPr lang="fr-FR" sz="2400" dirty="0" err="1" smtClean="0"/>
              <a:t>cybermobile</a:t>
            </a:r>
            <a:endParaRPr lang="fr-FR" dirty="0"/>
          </a:p>
        </p:txBody>
      </p:sp>
      <p:sp>
        <p:nvSpPr>
          <p:cNvPr id="15" name="ZoneTexte 14"/>
          <p:cNvSpPr txBox="1"/>
          <p:nvPr/>
        </p:nvSpPr>
        <p:spPr>
          <a:xfrm>
            <a:off x="872922" y="15394"/>
            <a:ext cx="3990696" cy="1200328"/>
          </a:xfrm>
          <a:prstGeom prst="rect">
            <a:avLst/>
          </a:prstGeom>
          <a:noFill/>
        </p:spPr>
        <p:txBody>
          <a:bodyPr wrap="none" rtlCol="0">
            <a:spAutoFit/>
          </a:bodyPr>
          <a:lstStyle/>
          <a:p>
            <a:pPr algn="ctr"/>
            <a:r>
              <a:rPr lang="fr-FR" sz="2400" dirty="0" smtClean="0"/>
              <a:t>La voiture intelligente</a:t>
            </a:r>
          </a:p>
          <a:p>
            <a:pPr algn="ctr"/>
            <a:r>
              <a:rPr lang="fr-FR" sz="2400" dirty="0"/>
              <a:t>e</a:t>
            </a:r>
            <a:r>
              <a:rPr lang="fr-FR" sz="2400" dirty="0" smtClean="0"/>
              <a:t>t communicante</a:t>
            </a:r>
          </a:p>
          <a:p>
            <a:pPr algn="ctr"/>
            <a:r>
              <a:rPr lang="fr-FR" sz="2400" dirty="0" smtClean="0"/>
              <a:t>CARMINAT, GPS, et demain?...</a:t>
            </a:r>
            <a:endParaRPr lang="fr-FR" sz="2400"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1</a:t>
            </a:fld>
            <a:endParaRPr lang="fr-FR"/>
          </a:p>
        </p:txBody>
      </p:sp>
      <p:sp>
        <p:nvSpPr>
          <p:cNvPr id="16"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33782565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lescreenshots_1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374" y="2961533"/>
            <a:ext cx="3615302" cy="1830246"/>
          </a:xfrm>
          <a:prstGeom prst="rect">
            <a:avLst/>
          </a:prstGeom>
          <a:ln>
            <a:solidFill>
              <a:srgbClr val="FFFFFF"/>
            </a:solidFill>
          </a:ln>
          <a:effectLst>
            <a:outerShdw blurRad="292100" dist="139700" dir="2700000" algn="tl" rotWithShape="0">
              <a:srgbClr val="333333">
                <a:alpha val="65000"/>
              </a:srgbClr>
            </a:outerShdw>
          </a:effectLst>
        </p:spPr>
      </p:pic>
      <p:grpSp>
        <p:nvGrpSpPr>
          <p:cNvPr id="5" name="Group 4"/>
          <p:cNvGrpSpPr/>
          <p:nvPr/>
        </p:nvGrpSpPr>
        <p:grpSpPr>
          <a:xfrm>
            <a:off x="342901" y="723445"/>
            <a:ext cx="2735036" cy="1901854"/>
            <a:chOff x="475262" y="1556217"/>
            <a:chExt cx="8039319" cy="4928257"/>
          </a:xfrm>
        </p:grpSpPr>
        <p:grpSp>
          <p:nvGrpSpPr>
            <p:cNvPr id="6" name="Group 5"/>
            <p:cNvGrpSpPr/>
            <p:nvPr/>
          </p:nvGrpSpPr>
          <p:grpSpPr>
            <a:xfrm>
              <a:off x="475262" y="1556217"/>
              <a:ext cx="8039319" cy="4928257"/>
              <a:chOff x="402314" y="1394498"/>
              <a:chExt cx="4562080" cy="2783489"/>
            </a:xfrm>
          </p:grpSpPr>
          <p:sp>
            <p:nvSpPr>
              <p:cNvPr id="16" name="Round Single Corner Rectangle 15"/>
              <p:cNvSpPr/>
              <p:nvPr/>
            </p:nvSpPr>
            <p:spPr>
              <a:xfrm>
                <a:off x="402314" y="1394498"/>
                <a:ext cx="4562080" cy="2733769"/>
              </a:xfrm>
              <a:prstGeom prst="round1Rect">
                <a:avLst/>
              </a:prstGeom>
              <a:solidFill>
                <a:srgbClr val="D6E0E9"/>
              </a:solidFill>
              <a:ln/>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defTabSz="337726"/>
                <a:endParaRPr lang="en-US" sz="700">
                  <a:solidFill>
                    <a:srgbClr val="FFFFFF"/>
                  </a:solidFill>
                </a:endParaRPr>
              </a:p>
            </p:txBody>
          </p:sp>
          <p:grpSp>
            <p:nvGrpSpPr>
              <p:cNvPr id="17" name="Group 16"/>
              <p:cNvGrpSpPr/>
              <p:nvPr/>
            </p:nvGrpSpPr>
            <p:grpSpPr>
              <a:xfrm>
                <a:off x="576306" y="1882753"/>
                <a:ext cx="4083371" cy="2295234"/>
                <a:chOff x="2894200" y="1397429"/>
                <a:chExt cx="4083371" cy="2295234"/>
              </a:xfrm>
            </p:grpSpPr>
            <p:grpSp>
              <p:nvGrpSpPr>
                <p:cNvPr id="18" name="Group 17"/>
                <p:cNvGrpSpPr/>
                <p:nvPr/>
              </p:nvGrpSpPr>
              <p:grpSpPr>
                <a:xfrm>
                  <a:off x="3974146" y="1547990"/>
                  <a:ext cx="1673614" cy="1259109"/>
                  <a:chOff x="1568298" y="2887586"/>
                  <a:chExt cx="1673614" cy="1259109"/>
                </a:xfrm>
              </p:grpSpPr>
              <p:sp>
                <p:nvSpPr>
                  <p:cNvPr id="59" name="Parallelogram 58"/>
                  <p:cNvSpPr/>
                  <p:nvPr/>
                </p:nvSpPr>
                <p:spPr>
                  <a:xfrm>
                    <a:off x="1568302" y="3763924"/>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60" name="Parallelogram 59"/>
                  <p:cNvSpPr/>
                  <p:nvPr/>
                </p:nvSpPr>
                <p:spPr>
                  <a:xfrm>
                    <a:off x="1568301" y="3625695"/>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61" name="Parallelogram 60"/>
                  <p:cNvSpPr/>
                  <p:nvPr/>
                </p:nvSpPr>
                <p:spPr>
                  <a:xfrm>
                    <a:off x="1568300" y="3494559"/>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pic>
                <p:nvPicPr>
                  <p:cNvPr id="62" name="Picture 2" descr="http://upload.wikimedia.org/wikipedia/commons/thumb/2/2e/Zeichen_274-56.svg/200px-Zeichen_274-56.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823" y="3607359"/>
                    <a:ext cx="115957" cy="115957"/>
                  </a:xfrm>
                  <a:prstGeom prst="rect">
                    <a:avLst/>
                  </a:prstGeom>
                  <a:noFill/>
                  <a:extLst>
                    <a:ext uri="{909E8E84-426E-40dd-AFC4-6F175D3DCCD1}">
                      <a14:hiddenFill xmlns:a14="http://schemas.microsoft.com/office/drawing/2010/main">
                        <a:solidFill>
                          <a:srgbClr val="FFFFFF"/>
                        </a:solidFill>
                      </a14:hiddenFill>
                    </a:ext>
                  </a:extLst>
                </p:spPr>
              </p:pic>
              <p:sp>
                <p:nvSpPr>
                  <p:cNvPr id="63" name="Parallelogram 62"/>
                  <p:cNvSpPr/>
                  <p:nvPr/>
                </p:nvSpPr>
                <p:spPr>
                  <a:xfrm>
                    <a:off x="1568299" y="3332860"/>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64" name="Parallelogram 63"/>
                  <p:cNvSpPr/>
                  <p:nvPr/>
                </p:nvSpPr>
                <p:spPr>
                  <a:xfrm>
                    <a:off x="1568298" y="3179134"/>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65" name="Parallelogram 64"/>
                  <p:cNvSpPr/>
                  <p:nvPr/>
                </p:nvSpPr>
                <p:spPr>
                  <a:xfrm>
                    <a:off x="1569414" y="3033360"/>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66" name="Parallelogram 65"/>
                  <p:cNvSpPr/>
                  <p:nvPr/>
                </p:nvSpPr>
                <p:spPr>
                  <a:xfrm>
                    <a:off x="1572601" y="2887586"/>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grpSp>
            <p:grpSp>
              <p:nvGrpSpPr>
                <p:cNvPr id="19" name="Group 18"/>
                <p:cNvGrpSpPr/>
                <p:nvPr/>
              </p:nvGrpSpPr>
              <p:grpSpPr>
                <a:xfrm>
                  <a:off x="5303957" y="1555675"/>
                  <a:ext cx="1673614" cy="1259109"/>
                  <a:chOff x="1568298" y="2887586"/>
                  <a:chExt cx="1673614" cy="1259109"/>
                </a:xfrm>
              </p:grpSpPr>
              <p:sp>
                <p:nvSpPr>
                  <p:cNvPr id="51" name="Parallelogram 50"/>
                  <p:cNvSpPr/>
                  <p:nvPr/>
                </p:nvSpPr>
                <p:spPr>
                  <a:xfrm>
                    <a:off x="1568302" y="3763924"/>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52" name="Parallelogram 51"/>
                  <p:cNvSpPr/>
                  <p:nvPr/>
                </p:nvSpPr>
                <p:spPr>
                  <a:xfrm>
                    <a:off x="1568301" y="3625695"/>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53" name="Parallelogram 52"/>
                  <p:cNvSpPr/>
                  <p:nvPr/>
                </p:nvSpPr>
                <p:spPr>
                  <a:xfrm>
                    <a:off x="1568300" y="3494559"/>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pic>
                <p:nvPicPr>
                  <p:cNvPr id="54" name="Picture 2" descr="http://upload.wikimedia.org/wikipedia/commons/thumb/2/2e/Zeichen_274-56.svg/200px-Zeichen_274-56.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823" y="3607359"/>
                    <a:ext cx="115957" cy="115957"/>
                  </a:xfrm>
                  <a:prstGeom prst="rect">
                    <a:avLst/>
                  </a:prstGeom>
                  <a:noFill/>
                  <a:extLst>
                    <a:ext uri="{909E8E84-426E-40dd-AFC4-6F175D3DCCD1}">
                      <a14:hiddenFill xmlns:a14="http://schemas.microsoft.com/office/drawing/2010/main">
                        <a:solidFill>
                          <a:srgbClr val="FFFFFF"/>
                        </a:solidFill>
                      </a14:hiddenFill>
                    </a:ext>
                  </a:extLst>
                </p:spPr>
              </p:pic>
              <p:sp>
                <p:nvSpPr>
                  <p:cNvPr id="55" name="Parallelogram 54"/>
                  <p:cNvSpPr/>
                  <p:nvPr/>
                </p:nvSpPr>
                <p:spPr>
                  <a:xfrm>
                    <a:off x="1568299" y="3332860"/>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56" name="Parallelogram 55"/>
                  <p:cNvSpPr/>
                  <p:nvPr/>
                </p:nvSpPr>
                <p:spPr>
                  <a:xfrm>
                    <a:off x="1568298" y="3179134"/>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57" name="Parallelogram 56"/>
                  <p:cNvSpPr/>
                  <p:nvPr/>
                </p:nvSpPr>
                <p:spPr>
                  <a:xfrm>
                    <a:off x="1569414" y="3033360"/>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58" name="Parallelogram 57"/>
                  <p:cNvSpPr/>
                  <p:nvPr/>
                </p:nvSpPr>
                <p:spPr>
                  <a:xfrm>
                    <a:off x="1572601" y="2887586"/>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grpSp>
            <p:grpSp>
              <p:nvGrpSpPr>
                <p:cNvPr id="20" name="Group 19"/>
                <p:cNvGrpSpPr/>
                <p:nvPr/>
              </p:nvGrpSpPr>
              <p:grpSpPr>
                <a:xfrm>
                  <a:off x="2894200" y="1397429"/>
                  <a:ext cx="3469850" cy="2295234"/>
                  <a:chOff x="1012969" y="2312262"/>
                  <a:chExt cx="3469850" cy="2295234"/>
                </a:xfrm>
              </p:grpSpPr>
              <p:cxnSp>
                <p:nvCxnSpPr>
                  <p:cNvPr id="30" name="Straight Arrow Connector 29"/>
                  <p:cNvCxnSpPr/>
                  <p:nvPr/>
                </p:nvCxnSpPr>
                <p:spPr>
                  <a:xfrm flipV="1">
                    <a:off x="1268233" y="3107167"/>
                    <a:ext cx="1509568" cy="12520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Parallelogram 30"/>
                  <p:cNvSpPr/>
                  <p:nvPr/>
                </p:nvSpPr>
                <p:spPr>
                  <a:xfrm>
                    <a:off x="1568302" y="3763924"/>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cxnSp>
                <p:nvCxnSpPr>
                  <p:cNvPr id="32" name="Straight Connector 31"/>
                  <p:cNvCxnSpPr/>
                  <p:nvPr/>
                </p:nvCxnSpPr>
                <p:spPr>
                  <a:xfrm flipV="1">
                    <a:off x="1796902" y="3944678"/>
                    <a:ext cx="1214336" cy="191384"/>
                  </a:xfrm>
                  <a:prstGeom prst="line">
                    <a:avLst/>
                  </a:prstGeom>
                  <a:ln w="19050">
                    <a:solidFill>
                      <a:srgbClr val="727D83"/>
                    </a:solidFill>
                  </a:ln>
                  <a:effectLst/>
                </p:spPr>
                <p:style>
                  <a:lnRef idx="2">
                    <a:schemeClr val="accent1"/>
                  </a:lnRef>
                  <a:fillRef idx="0">
                    <a:schemeClr val="accent1"/>
                  </a:fillRef>
                  <a:effectRef idx="1">
                    <a:schemeClr val="accent1"/>
                  </a:effectRef>
                  <a:fontRef idx="minor">
                    <a:schemeClr val="tx1"/>
                  </a:fontRef>
                </p:style>
              </p:cxnSp>
              <p:sp>
                <p:nvSpPr>
                  <p:cNvPr id="33" name="Parallelogram 32"/>
                  <p:cNvSpPr/>
                  <p:nvPr/>
                </p:nvSpPr>
                <p:spPr>
                  <a:xfrm>
                    <a:off x="1568301" y="3625695"/>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cxnSp>
                <p:nvCxnSpPr>
                  <p:cNvPr id="34" name="Straight Connector 33"/>
                  <p:cNvCxnSpPr>
                    <a:endCxn id="33" idx="2"/>
                  </p:cNvCxnSpPr>
                  <p:nvPr/>
                </p:nvCxnSpPr>
                <p:spPr>
                  <a:xfrm flipV="1">
                    <a:off x="1756804" y="3817081"/>
                    <a:ext cx="1254433" cy="191378"/>
                  </a:xfrm>
                  <a:prstGeom prst="line">
                    <a:avLst/>
                  </a:prstGeom>
                  <a:ln w="9525">
                    <a:solidFill>
                      <a:srgbClr val="727D83"/>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498650" y="3944678"/>
                    <a:ext cx="431072" cy="63782"/>
                  </a:xfrm>
                  <a:prstGeom prst="line">
                    <a:avLst/>
                  </a:prstGeom>
                  <a:ln w="9525">
                    <a:solidFill>
                      <a:srgbClr val="727D83"/>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697603" y="3723878"/>
                    <a:ext cx="1419308" cy="188890"/>
                  </a:xfrm>
                  <a:prstGeom prst="line">
                    <a:avLst/>
                  </a:prstGeom>
                  <a:ln w="9525">
                    <a:solidFill>
                      <a:srgbClr val="727D83"/>
                    </a:solidFill>
                  </a:ln>
                  <a:effectLst/>
                </p:spPr>
                <p:style>
                  <a:lnRef idx="2">
                    <a:schemeClr val="accent1"/>
                  </a:lnRef>
                  <a:fillRef idx="0">
                    <a:schemeClr val="accent1"/>
                  </a:fillRef>
                  <a:effectRef idx="1">
                    <a:schemeClr val="accent1"/>
                  </a:effectRef>
                  <a:fontRef idx="minor">
                    <a:schemeClr val="tx1"/>
                  </a:fontRef>
                </p:style>
              </p:cxnSp>
              <p:sp>
                <p:nvSpPr>
                  <p:cNvPr id="37" name="Parallelogram 36"/>
                  <p:cNvSpPr/>
                  <p:nvPr/>
                </p:nvSpPr>
                <p:spPr>
                  <a:xfrm>
                    <a:off x="1568300" y="3494559"/>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pic>
                <p:nvPicPr>
                  <p:cNvPr id="38" name="Picture 2" descr="http://upload.wikimedia.org/wikipedia/commons/thumb/2/2e/Zeichen_274-56.svg/200px-Zeichen_274-56.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539" y="3758170"/>
                    <a:ext cx="115957" cy="1159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upload.wikimedia.org/wikipedia/commons/thumb/2/2e/Zeichen_274-56.svg/200px-Zeichen_274-56.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127" y="3713502"/>
                    <a:ext cx="115957" cy="1159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upload.wikimedia.org/wikipedia/commons/thumb/2/2e/Zeichen_274-56.svg/200px-Zeichen_274-56.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657" y="3657653"/>
                    <a:ext cx="115957" cy="1159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upload.wikimedia.org/wikipedia/commons/thumb/2/2e/Zeichen_274-56.svg/200px-Zeichen_274-56.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823" y="3607359"/>
                    <a:ext cx="115957" cy="115957"/>
                  </a:xfrm>
                  <a:prstGeom prst="rect">
                    <a:avLst/>
                  </a:prstGeom>
                  <a:noFill/>
                  <a:extLst>
                    <a:ext uri="{909E8E84-426E-40dd-AFC4-6F175D3DCCD1}">
                      <a14:hiddenFill xmlns:a14="http://schemas.microsoft.com/office/drawing/2010/main">
                        <a:solidFill>
                          <a:srgbClr val="FFFFFF"/>
                        </a:solidFill>
                      </a14:hiddenFill>
                    </a:ext>
                  </a:extLst>
                </p:spPr>
              </p:pic>
              <p:sp>
                <p:nvSpPr>
                  <p:cNvPr id="42" name="Parallelogram 41"/>
                  <p:cNvSpPr/>
                  <p:nvPr/>
                </p:nvSpPr>
                <p:spPr>
                  <a:xfrm>
                    <a:off x="1568299" y="3332860"/>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43" name="Parallelogram 42"/>
                  <p:cNvSpPr/>
                  <p:nvPr/>
                </p:nvSpPr>
                <p:spPr>
                  <a:xfrm>
                    <a:off x="1568298" y="3179134"/>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44" name="Parallelogram 43"/>
                  <p:cNvSpPr/>
                  <p:nvPr/>
                </p:nvSpPr>
                <p:spPr>
                  <a:xfrm>
                    <a:off x="1569414" y="3033360"/>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45" name="Parallelogram 44"/>
                  <p:cNvSpPr/>
                  <p:nvPr/>
                </p:nvSpPr>
                <p:spPr>
                  <a:xfrm>
                    <a:off x="1572601" y="2887586"/>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cxnSp>
                <p:nvCxnSpPr>
                  <p:cNvPr id="46" name="Straight Arrow Connector 45"/>
                  <p:cNvCxnSpPr/>
                  <p:nvPr/>
                </p:nvCxnSpPr>
                <p:spPr>
                  <a:xfrm flipH="1" flipV="1">
                    <a:off x="1240403" y="2312262"/>
                    <a:ext cx="27830" cy="204700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1268233" y="4359263"/>
                    <a:ext cx="3107403"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60887" y="4359748"/>
                    <a:ext cx="521932" cy="247748"/>
                  </a:xfrm>
                  <a:prstGeom prst="rect">
                    <a:avLst/>
                  </a:prstGeom>
                  <a:noFill/>
                </p:spPr>
                <p:txBody>
                  <a:bodyPr wrap="none" rtlCol="0">
                    <a:spAutoFit/>
                  </a:bodyPr>
                  <a:lstStyle/>
                  <a:p>
                    <a:pPr defTabSz="337726"/>
                    <a:r>
                      <a:rPr lang="de-DE" sz="500" dirty="0">
                        <a:solidFill>
                          <a:srgbClr val="124191"/>
                        </a:solidFill>
                        <a:cs typeface="Nokia Pure Text Light"/>
                      </a:rPr>
                      <a:t>Long</a:t>
                    </a:r>
                    <a:endParaRPr lang="en-US" sz="500" dirty="0" err="1">
                      <a:solidFill>
                        <a:srgbClr val="124191"/>
                      </a:solidFill>
                      <a:cs typeface="Nokia Pure Text Light"/>
                    </a:endParaRPr>
                  </a:p>
                </p:txBody>
              </p:sp>
              <p:sp>
                <p:nvSpPr>
                  <p:cNvPr id="49" name="TextBox 48"/>
                  <p:cNvSpPr txBox="1"/>
                  <p:nvPr/>
                </p:nvSpPr>
                <p:spPr>
                  <a:xfrm rot="19127488">
                    <a:off x="1225635" y="3987525"/>
                    <a:ext cx="440046" cy="247748"/>
                  </a:xfrm>
                  <a:prstGeom prst="rect">
                    <a:avLst/>
                  </a:prstGeom>
                  <a:noFill/>
                </p:spPr>
                <p:txBody>
                  <a:bodyPr wrap="none" rtlCol="0">
                    <a:spAutoFit/>
                  </a:bodyPr>
                  <a:lstStyle/>
                  <a:p>
                    <a:pPr defTabSz="337726"/>
                    <a:r>
                      <a:rPr lang="de-DE" sz="500" dirty="0">
                        <a:solidFill>
                          <a:srgbClr val="124191"/>
                        </a:solidFill>
                        <a:cs typeface="Nokia Pure Text Light"/>
                      </a:rPr>
                      <a:t>Lat</a:t>
                    </a:r>
                    <a:endParaRPr lang="en-US" sz="500" dirty="0" err="1">
                      <a:solidFill>
                        <a:srgbClr val="124191"/>
                      </a:solidFill>
                      <a:cs typeface="Nokia Pure Text Light"/>
                    </a:endParaRPr>
                  </a:p>
                </p:txBody>
              </p:sp>
              <p:sp>
                <p:nvSpPr>
                  <p:cNvPr id="50" name="TextBox 49"/>
                  <p:cNvSpPr txBox="1"/>
                  <p:nvPr/>
                </p:nvSpPr>
                <p:spPr>
                  <a:xfrm rot="16200000">
                    <a:off x="915784" y="2834138"/>
                    <a:ext cx="476727" cy="282357"/>
                  </a:xfrm>
                  <a:prstGeom prst="rect">
                    <a:avLst/>
                  </a:prstGeom>
                  <a:noFill/>
                </p:spPr>
                <p:txBody>
                  <a:bodyPr wrap="none" rtlCol="0">
                    <a:spAutoFit/>
                  </a:bodyPr>
                  <a:lstStyle/>
                  <a:p>
                    <a:pPr defTabSz="337726"/>
                    <a:r>
                      <a:rPr lang="de-DE" sz="500" dirty="0">
                        <a:solidFill>
                          <a:srgbClr val="124191"/>
                        </a:solidFill>
                        <a:cs typeface="Nokia Pure Text Light"/>
                      </a:rPr>
                      <a:t>Layer</a:t>
                    </a:r>
                    <a:endParaRPr lang="en-US" sz="500" dirty="0" err="1">
                      <a:solidFill>
                        <a:srgbClr val="124191"/>
                      </a:solidFill>
                      <a:cs typeface="Nokia Pure Text Light"/>
                    </a:endParaRPr>
                  </a:p>
                </p:txBody>
              </p:sp>
            </p:grpSp>
            <p:grpSp>
              <p:nvGrpSpPr>
                <p:cNvPr id="21" name="Group 20"/>
                <p:cNvGrpSpPr/>
                <p:nvPr/>
              </p:nvGrpSpPr>
              <p:grpSpPr>
                <a:xfrm>
                  <a:off x="4836839" y="1979054"/>
                  <a:ext cx="1673614" cy="1259109"/>
                  <a:chOff x="1568298" y="2887586"/>
                  <a:chExt cx="1673614" cy="1259109"/>
                </a:xfrm>
              </p:grpSpPr>
              <p:sp>
                <p:nvSpPr>
                  <p:cNvPr id="22" name="Parallelogram 21"/>
                  <p:cNvSpPr/>
                  <p:nvPr/>
                </p:nvSpPr>
                <p:spPr>
                  <a:xfrm>
                    <a:off x="1568302" y="3763924"/>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23" name="Parallelogram 22"/>
                  <p:cNvSpPr/>
                  <p:nvPr/>
                </p:nvSpPr>
                <p:spPr>
                  <a:xfrm>
                    <a:off x="1568301" y="3625695"/>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24" name="Parallelogram 23"/>
                  <p:cNvSpPr/>
                  <p:nvPr/>
                </p:nvSpPr>
                <p:spPr>
                  <a:xfrm>
                    <a:off x="1568300" y="3494559"/>
                    <a:ext cx="1669311" cy="382771"/>
                  </a:xfrm>
                  <a:prstGeom prst="parallelogram">
                    <a:avLst>
                      <a:gd name="adj" fmla="val 118282"/>
                    </a:avLst>
                  </a:prstGeom>
                  <a:solidFill>
                    <a:schemeClr val="accent1">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pic>
                <p:nvPicPr>
                  <p:cNvPr id="25" name="Picture 2" descr="http://upload.wikimedia.org/wikipedia/commons/thumb/2/2e/Zeichen_274-56.svg/200px-Zeichen_274-56.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823" y="3607359"/>
                    <a:ext cx="115957" cy="115957"/>
                  </a:xfrm>
                  <a:prstGeom prst="rect">
                    <a:avLst/>
                  </a:prstGeom>
                  <a:noFill/>
                  <a:extLst>
                    <a:ext uri="{909E8E84-426E-40dd-AFC4-6F175D3DCCD1}">
                      <a14:hiddenFill xmlns:a14="http://schemas.microsoft.com/office/drawing/2010/main">
                        <a:solidFill>
                          <a:srgbClr val="FFFFFF"/>
                        </a:solidFill>
                      </a14:hiddenFill>
                    </a:ext>
                  </a:extLst>
                </p:spPr>
              </p:pic>
              <p:sp>
                <p:nvSpPr>
                  <p:cNvPr id="26" name="Parallelogram 25"/>
                  <p:cNvSpPr/>
                  <p:nvPr/>
                </p:nvSpPr>
                <p:spPr>
                  <a:xfrm>
                    <a:off x="1568299" y="3332860"/>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27" name="Parallelogram 26"/>
                  <p:cNvSpPr/>
                  <p:nvPr/>
                </p:nvSpPr>
                <p:spPr>
                  <a:xfrm>
                    <a:off x="1568298" y="3179134"/>
                    <a:ext cx="1669311" cy="382771"/>
                  </a:xfrm>
                  <a:prstGeom prst="parallelogram">
                    <a:avLst>
                      <a:gd name="adj" fmla="val 118282"/>
                    </a:avLst>
                  </a:prstGeom>
                  <a:pattFill prst="plaid">
                    <a:fgClr>
                      <a:srgbClr val="FFF5D5"/>
                    </a:fgClr>
                    <a:bgClr>
                      <a:schemeClr val="bg1"/>
                    </a:bgClr>
                  </a:patt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28" name="Parallelogram 27"/>
                  <p:cNvSpPr/>
                  <p:nvPr/>
                </p:nvSpPr>
                <p:spPr>
                  <a:xfrm>
                    <a:off x="1569414" y="3033360"/>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sp>
                <p:nvSpPr>
                  <p:cNvPr id="29" name="Parallelogram 28"/>
                  <p:cNvSpPr/>
                  <p:nvPr/>
                </p:nvSpPr>
                <p:spPr>
                  <a:xfrm>
                    <a:off x="1572601" y="2887586"/>
                    <a:ext cx="1669311" cy="382771"/>
                  </a:xfrm>
                  <a:prstGeom prst="parallelogram">
                    <a:avLst>
                      <a:gd name="adj" fmla="val 118282"/>
                    </a:avLst>
                  </a:prstGeom>
                  <a:solidFill>
                    <a:schemeClr val="tx2">
                      <a:lumMod val="20000"/>
                      <a:lumOff val="8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37726"/>
                    <a:endParaRPr lang="en-US" sz="700">
                      <a:solidFill>
                        <a:srgbClr val="FFFFFF"/>
                      </a:solidFill>
                    </a:endParaRPr>
                  </a:p>
                </p:txBody>
              </p:sp>
            </p:grpSp>
          </p:grpSp>
        </p:grpSp>
        <p:sp>
          <p:nvSpPr>
            <p:cNvPr id="7" name="Right Brace 6"/>
            <p:cNvSpPr/>
            <p:nvPr/>
          </p:nvSpPr>
          <p:spPr>
            <a:xfrm>
              <a:off x="8066318" y="2436113"/>
              <a:ext cx="174159" cy="605427"/>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37726"/>
              <a:endParaRPr lang="en-US" sz="700">
                <a:solidFill>
                  <a:srgbClr val="124191"/>
                </a:solidFill>
              </a:endParaRPr>
            </a:p>
          </p:txBody>
        </p:sp>
        <p:sp>
          <p:nvSpPr>
            <p:cNvPr id="8" name="Right Brace 7"/>
            <p:cNvSpPr/>
            <p:nvPr/>
          </p:nvSpPr>
          <p:spPr>
            <a:xfrm>
              <a:off x="8079857" y="3111620"/>
              <a:ext cx="194627" cy="511445"/>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37726"/>
              <a:endParaRPr lang="en-US" sz="700">
                <a:solidFill>
                  <a:srgbClr val="124191"/>
                </a:solidFill>
              </a:endParaRPr>
            </a:p>
          </p:txBody>
        </p:sp>
        <p:sp>
          <p:nvSpPr>
            <p:cNvPr id="9" name="Right Brace 8"/>
            <p:cNvSpPr/>
            <p:nvPr/>
          </p:nvSpPr>
          <p:spPr>
            <a:xfrm>
              <a:off x="8100331" y="3715501"/>
              <a:ext cx="174159" cy="697584"/>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37726"/>
              <a:endParaRPr lang="en-US" sz="700">
                <a:solidFill>
                  <a:srgbClr val="124191"/>
                </a:solidFill>
              </a:endParaRPr>
            </a:p>
          </p:txBody>
        </p:sp>
      </p:grpSp>
      <p:pic>
        <p:nvPicPr>
          <p:cNvPr id="67" name="CBEC3125-EAD5-4EFB-99F0-F591A9C27A67" descr="4DDDE3AB-884A-4A43-85B1-3E1A7549CB55@localdom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6793" y="2959273"/>
            <a:ext cx="3264635" cy="1832506"/>
          </a:xfrm>
          <a:prstGeom prst="rect">
            <a:avLst/>
          </a:prstGeom>
          <a:ln>
            <a:solidFill>
              <a:srgbClr val="FFFFFF"/>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8" name="Picture 67" descr="08-Humanized-Driving (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7247" y="877623"/>
            <a:ext cx="2794181" cy="1717149"/>
          </a:xfrm>
          <a:prstGeom prst="rect">
            <a:avLst/>
          </a:prstGeom>
          <a:ln>
            <a:solidFill>
              <a:srgbClr val="FFFFFF"/>
            </a:solidFill>
          </a:ln>
          <a:effectLst>
            <a:outerShdw blurRad="292100" dist="139700" dir="2700000" algn="tl" rotWithShape="0">
              <a:srgbClr val="333333">
                <a:alpha val="65000"/>
              </a:srgbClr>
            </a:outerShdw>
          </a:effectLst>
        </p:spPr>
      </p:pic>
      <p:sp>
        <p:nvSpPr>
          <p:cNvPr id="69" name="Rectangle 68"/>
          <p:cNvSpPr/>
          <p:nvPr/>
        </p:nvSpPr>
        <p:spPr>
          <a:xfrm>
            <a:off x="201807" y="2646062"/>
            <a:ext cx="4107936" cy="315471"/>
          </a:xfrm>
          <a:prstGeom prst="rect">
            <a:avLst/>
          </a:prstGeom>
        </p:spPr>
        <p:txBody>
          <a:bodyPr wrap="none" lIns="68580" tIns="34290" rIns="68580" bIns="34290">
            <a:spAutoFit/>
          </a:bodyPr>
          <a:lstStyle/>
          <a:p>
            <a:r>
              <a:rPr lang="en-US" sz="1600" b="1" dirty="0" smtClean="0">
                <a:solidFill>
                  <a:schemeClr val="accent2"/>
                </a:solidFill>
                <a:cs typeface="Nokia Pure Text Light"/>
              </a:rPr>
              <a:t>HD Map: Lane level geometry - 20 cm accuracy</a:t>
            </a:r>
            <a:endParaRPr lang="en-US" sz="1600" dirty="0">
              <a:solidFill>
                <a:schemeClr val="accent2"/>
              </a:solidFill>
            </a:endParaRPr>
          </a:p>
        </p:txBody>
      </p:sp>
      <p:sp>
        <p:nvSpPr>
          <p:cNvPr id="70" name="Rectangle 69"/>
          <p:cNvSpPr/>
          <p:nvPr/>
        </p:nvSpPr>
        <p:spPr>
          <a:xfrm>
            <a:off x="4510380" y="2686308"/>
            <a:ext cx="4633620" cy="315471"/>
          </a:xfrm>
          <a:prstGeom prst="rect">
            <a:avLst/>
          </a:prstGeom>
        </p:spPr>
        <p:txBody>
          <a:bodyPr wrap="none" lIns="68580" tIns="34290" rIns="68580" bIns="34290">
            <a:spAutoFit/>
          </a:bodyPr>
          <a:lstStyle/>
          <a:p>
            <a:r>
              <a:rPr lang="en-US" sz="1600" b="1" dirty="0" smtClean="0">
                <a:solidFill>
                  <a:schemeClr val="accent2"/>
                </a:solidFill>
                <a:cs typeface="Nokia Pure Text Light"/>
              </a:rPr>
              <a:t>HD Live Roads: Location cloud as an extended sensor </a:t>
            </a:r>
            <a:endParaRPr lang="en-US" sz="1600" dirty="0">
              <a:solidFill>
                <a:schemeClr val="accent2"/>
              </a:solidFill>
            </a:endParaRPr>
          </a:p>
        </p:txBody>
      </p:sp>
      <p:sp>
        <p:nvSpPr>
          <p:cNvPr id="72" name="Freeform 71"/>
          <p:cNvSpPr/>
          <p:nvPr/>
        </p:nvSpPr>
        <p:spPr>
          <a:xfrm>
            <a:off x="3086724" y="1910885"/>
            <a:ext cx="515229" cy="815966"/>
          </a:xfrm>
          <a:custGeom>
            <a:avLst/>
            <a:gdLst>
              <a:gd name="connsiteX0" fmla="*/ 0 w 696686"/>
              <a:gd name="connsiteY0" fmla="*/ 0 h 1654629"/>
              <a:gd name="connsiteX1" fmla="*/ 696686 w 696686"/>
              <a:gd name="connsiteY1" fmla="*/ 0 h 1654629"/>
              <a:gd name="connsiteX2" fmla="*/ 696686 w 696686"/>
              <a:gd name="connsiteY2" fmla="*/ 1654629 h 1654629"/>
            </a:gdLst>
            <a:ahLst/>
            <a:cxnLst>
              <a:cxn ang="0">
                <a:pos x="connsiteX0" y="connsiteY0"/>
              </a:cxn>
              <a:cxn ang="0">
                <a:pos x="connsiteX1" y="connsiteY1"/>
              </a:cxn>
              <a:cxn ang="0">
                <a:pos x="connsiteX2" y="connsiteY2"/>
              </a:cxn>
            </a:cxnLst>
            <a:rect l="l" t="t" r="r" b="b"/>
            <a:pathLst>
              <a:path w="696686" h="1654629">
                <a:moveTo>
                  <a:pt x="0" y="0"/>
                </a:moveTo>
                <a:lnTo>
                  <a:pt x="696686" y="0"/>
                </a:lnTo>
                <a:lnTo>
                  <a:pt x="696686" y="1654629"/>
                </a:lnTo>
              </a:path>
            </a:pathLst>
          </a:custGeom>
          <a:noFill/>
          <a:ln w="190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3" name="Freeform 72"/>
          <p:cNvSpPr/>
          <p:nvPr/>
        </p:nvSpPr>
        <p:spPr>
          <a:xfrm>
            <a:off x="3122314" y="1730948"/>
            <a:ext cx="1722189" cy="894352"/>
          </a:xfrm>
          <a:custGeom>
            <a:avLst/>
            <a:gdLst>
              <a:gd name="connsiteX0" fmla="*/ 0 w 2253343"/>
              <a:gd name="connsiteY0" fmla="*/ 0 h 2231572"/>
              <a:gd name="connsiteX1" fmla="*/ 957943 w 2253343"/>
              <a:gd name="connsiteY1" fmla="*/ 0 h 2231572"/>
              <a:gd name="connsiteX2" fmla="*/ 2253343 w 2253343"/>
              <a:gd name="connsiteY2" fmla="*/ 2231572 h 2231572"/>
            </a:gdLst>
            <a:ahLst/>
            <a:cxnLst>
              <a:cxn ang="0">
                <a:pos x="connsiteX0" y="connsiteY0"/>
              </a:cxn>
              <a:cxn ang="0">
                <a:pos x="connsiteX1" y="connsiteY1"/>
              </a:cxn>
              <a:cxn ang="0">
                <a:pos x="connsiteX2" y="connsiteY2"/>
              </a:cxn>
            </a:cxnLst>
            <a:rect l="l" t="t" r="r" b="b"/>
            <a:pathLst>
              <a:path w="2253343" h="2231572">
                <a:moveTo>
                  <a:pt x="0" y="0"/>
                </a:moveTo>
                <a:lnTo>
                  <a:pt x="957943" y="0"/>
                </a:lnTo>
                <a:lnTo>
                  <a:pt x="2253343" y="2231572"/>
                </a:lnTo>
              </a:path>
            </a:pathLst>
          </a:custGeom>
          <a:noFill/>
          <a:ln w="190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6" name="Rectangle 75"/>
          <p:cNvSpPr/>
          <p:nvPr/>
        </p:nvSpPr>
        <p:spPr>
          <a:xfrm>
            <a:off x="5493784" y="561433"/>
            <a:ext cx="3413535" cy="315471"/>
          </a:xfrm>
          <a:prstGeom prst="rect">
            <a:avLst/>
          </a:prstGeom>
        </p:spPr>
        <p:txBody>
          <a:bodyPr wrap="none" lIns="68580" tIns="34290" rIns="68580" bIns="34290">
            <a:spAutoFit/>
          </a:bodyPr>
          <a:lstStyle/>
          <a:p>
            <a:r>
              <a:rPr lang="en-US" sz="1600" b="1" dirty="0" smtClean="0">
                <a:solidFill>
                  <a:schemeClr val="accent2"/>
                </a:solidFill>
              </a:rPr>
              <a:t>Humanized Driving: Behavior analytics</a:t>
            </a:r>
            <a:endParaRPr lang="en-US" sz="1600" dirty="0">
              <a:solidFill>
                <a:schemeClr val="accent2"/>
              </a:solidFill>
            </a:endParaRPr>
          </a:p>
        </p:txBody>
      </p:sp>
      <p:sp>
        <p:nvSpPr>
          <p:cNvPr id="77" name="TextBox 76"/>
          <p:cNvSpPr txBox="1"/>
          <p:nvPr/>
        </p:nvSpPr>
        <p:spPr>
          <a:xfrm>
            <a:off x="3224214" y="386416"/>
            <a:ext cx="2171057" cy="992579"/>
          </a:xfrm>
          <a:prstGeom prst="rect">
            <a:avLst/>
          </a:prstGeom>
          <a:noFill/>
          <a:ln>
            <a:noFill/>
          </a:ln>
        </p:spPr>
        <p:txBody>
          <a:bodyPr wrap="none" lIns="68580" tIns="34290" rIns="68580" bIns="34290" rtlCol="0">
            <a:spAutoFit/>
          </a:bodyPr>
          <a:lstStyle/>
          <a:p>
            <a:pPr algn="ctr"/>
            <a:r>
              <a:rPr lang="en-US" sz="2000" dirty="0">
                <a:solidFill>
                  <a:schemeClr val="accent2"/>
                </a:solidFill>
              </a:rPr>
              <a:t>Maps for </a:t>
            </a:r>
            <a:r>
              <a:rPr lang="en-US" sz="2000" dirty="0" smtClean="0">
                <a:solidFill>
                  <a:schemeClr val="accent2"/>
                </a:solidFill>
              </a:rPr>
              <a:t>Highly</a:t>
            </a:r>
          </a:p>
          <a:p>
            <a:pPr algn="ctr"/>
            <a:r>
              <a:rPr lang="en-US" sz="2000" dirty="0" smtClean="0">
                <a:solidFill>
                  <a:schemeClr val="accent2"/>
                </a:solidFill>
              </a:rPr>
              <a:t> </a:t>
            </a:r>
            <a:r>
              <a:rPr lang="en-US" sz="2000" dirty="0">
                <a:solidFill>
                  <a:schemeClr val="accent2"/>
                </a:solidFill>
              </a:rPr>
              <a:t>Automated </a:t>
            </a:r>
            <a:r>
              <a:rPr lang="en-US" sz="2000" dirty="0" smtClean="0">
                <a:solidFill>
                  <a:schemeClr val="accent2"/>
                </a:solidFill>
              </a:rPr>
              <a:t>Driving</a:t>
            </a:r>
          </a:p>
          <a:p>
            <a:pPr algn="ctr"/>
            <a:r>
              <a:rPr lang="en-US" sz="2000" dirty="0" smtClean="0">
                <a:solidFill>
                  <a:schemeClr val="accent2"/>
                </a:solidFill>
              </a:rPr>
              <a:t> </a:t>
            </a:r>
            <a:r>
              <a:rPr lang="en-US" sz="2000" dirty="0">
                <a:solidFill>
                  <a:schemeClr val="accent2"/>
                </a:solidFill>
              </a:rPr>
              <a:t>(HAD)</a:t>
            </a:r>
            <a:endParaRPr lang="en-US" sz="2000" dirty="0">
              <a:solidFill>
                <a:schemeClr val="accent2"/>
              </a:solidFill>
            </a:endParaRPr>
          </a:p>
        </p:txBody>
      </p:sp>
      <p:sp>
        <p:nvSpPr>
          <p:cNvPr id="78" name="TextBox 77"/>
          <p:cNvSpPr txBox="1"/>
          <p:nvPr/>
        </p:nvSpPr>
        <p:spPr>
          <a:xfrm>
            <a:off x="389238" y="709291"/>
            <a:ext cx="1998346" cy="346249"/>
          </a:xfrm>
          <a:prstGeom prst="rect">
            <a:avLst/>
          </a:prstGeom>
          <a:noFill/>
          <a:ln>
            <a:noFill/>
          </a:ln>
        </p:spPr>
        <p:txBody>
          <a:bodyPr wrap="none" lIns="68580" tIns="34290" rIns="68580" bIns="34290" rtlCol="0">
            <a:spAutoFit/>
          </a:bodyPr>
          <a:lstStyle/>
          <a:p>
            <a:r>
              <a:rPr lang="en-US" b="1" dirty="0" smtClean="0">
                <a:solidFill>
                  <a:schemeClr val="accent2"/>
                </a:solidFill>
              </a:rPr>
              <a:t>HERE HD Live Maps</a:t>
            </a:r>
            <a:endParaRPr lang="en-US" b="1" dirty="0">
              <a:solidFill>
                <a:schemeClr val="accent2"/>
              </a:solidFill>
            </a:endParaRPr>
          </a:p>
        </p:txBody>
      </p:sp>
      <p:pic>
        <p:nvPicPr>
          <p:cNvPr id="79" name="Picture 78"/>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04062" y="2118200"/>
            <a:ext cx="523875" cy="523875"/>
          </a:xfrm>
          <a:prstGeom prst="rect">
            <a:avLst/>
          </a:prstGeom>
        </p:spPr>
      </p:pic>
      <p:sp>
        <p:nvSpPr>
          <p:cNvPr id="71" name="ZoneTexte 70"/>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cxnSp>
        <p:nvCxnSpPr>
          <p:cNvPr id="3" name="Connecteur droit avec flèche 2"/>
          <p:cNvCxnSpPr/>
          <p:nvPr/>
        </p:nvCxnSpPr>
        <p:spPr>
          <a:xfrm>
            <a:off x="3086724" y="1526310"/>
            <a:ext cx="2620523" cy="0"/>
          </a:xfrm>
          <a:prstGeom prst="straightConnector1">
            <a:avLst/>
          </a:prstGeom>
          <a:ln w="31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4"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
        <p:nvSpPr>
          <p:cNvPr id="10" name="Espace réservé du numéro de diapositive 9"/>
          <p:cNvSpPr>
            <a:spLocks noGrp="1"/>
          </p:cNvSpPr>
          <p:nvPr>
            <p:ph type="sldNum" sz="quarter" idx="12"/>
          </p:nvPr>
        </p:nvSpPr>
        <p:spPr/>
        <p:txBody>
          <a:bodyPr/>
          <a:lstStyle/>
          <a:p>
            <a:fld id="{DBC666E5-35C2-9145-B701-407EC70B1CE9}" type="slidenum">
              <a:rPr lang="fr-FR" smtClean="0"/>
              <a:t>10</a:t>
            </a:fld>
            <a:endParaRPr lang="fr-FR"/>
          </a:p>
        </p:txBody>
      </p:sp>
      <p:sp>
        <p:nvSpPr>
          <p:cNvPr id="12" name="Espace réservé du pied de page 11"/>
          <p:cNvSpPr>
            <a:spLocks noGrp="1"/>
          </p:cNvSpPr>
          <p:nvPr>
            <p:ph type="ftr" sz="quarter" idx="11"/>
          </p:nvPr>
        </p:nvSpPr>
        <p:spPr>
          <a:xfrm>
            <a:off x="4095338" y="4387596"/>
            <a:ext cx="2895600" cy="273844"/>
          </a:xfrm>
        </p:spPr>
        <p:txBody>
          <a:bodyPr/>
          <a:lstStyle/>
          <a:p>
            <a:r>
              <a:rPr lang="fr-FR" dirty="0" smtClean="0"/>
              <a:t>© 2016 HERE</a:t>
            </a:r>
            <a:endParaRPr lang="fr-FR" dirty="0"/>
          </a:p>
        </p:txBody>
      </p:sp>
    </p:spTree>
    <p:extLst>
      <p:ext uri="{BB962C8B-B14F-4D97-AF65-F5344CB8AC3E}">
        <p14:creationId xmlns:p14="http://schemas.microsoft.com/office/powerpoint/2010/main" val="2025172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r 16"/>
          <p:cNvGrpSpPr/>
          <p:nvPr/>
        </p:nvGrpSpPr>
        <p:grpSpPr>
          <a:xfrm>
            <a:off x="282231" y="2596837"/>
            <a:ext cx="2490585" cy="1770316"/>
            <a:chOff x="3495079" y="2670401"/>
            <a:chExt cx="2490585" cy="1770316"/>
          </a:xfrm>
        </p:grpSpPr>
        <p:grpSp>
          <p:nvGrpSpPr>
            <p:cNvPr id="6" name="Grouper 5"/>
            <p:cNvGrpSpPr/>
            <p:nvPr/>
          </p:nvGrpSpPr>
          <p:grpSpPr>
            <a:xfrm>
              <a:off x="4027971" y="2670401"/>
              <a:ext cx="1146273" cy="1370206"/>
              <a:chOff x="912645" y="3108464"/>
              <a:chExt cx="1294707" cy="1654919"/>
            </a:xfrm>
            <a:effectLst>
              <a:outerShdw blurRad="50800" dist="38100" dir="2700000" algn="tl" rotWithShape="0">
                <a:srgbClr val="000000">
                  <a:alpha val="43000"/>
                </a:srgbClr>
              </a:outerShdw>
            </a:effectLst>
          </p:grpSpPr>
          <p:sp>
            <p:nvSpPr>
              <p:cNvPr id="7" name="ZoneTexte 6"/>
              <p:cNvSpPr txBox="1"/>
              <p:nvPr/>
            </p:nvSpPr>
            <p:spPr>
              <a:xfrm>
                <a:off x="1040288" y="4317308"/>
                <a:ext cx="1029821" cy="446075"/>
              </a:xfrm>
              <a:prstGeom prst="rect">
                <a:avLst/>
              </a:prstGeom>
              <a:noFill/>
            </p:spPr>
            <p:txBody>
              <a:bodyPr wrap="none" rtlCol="0">
                <a:spAutoFit/>
              </a:bodyPr>
              <a:lstStyle/>
              <a:p>
                <a:r>
                  <a:rPr lang="fr-FR" dirty="0"/>
                  <a:t>i</a:t>
                </a:r>
                <a:r>
                  <a:rPr lang="fr-FR" dirty="0" smtClean="0"/>
                  <a:t>nfo trafic</a:t>
                </a:r>
                <a:endParaRPr lang="fr-FR" dirty="0"/>
              </a:p>
            </p:txBody>
          </p:sp>
          <p:pic>
            <p:nvPicPr>
              <p:cNvPr id="8" name="Image 7"/>
              <p:cNvPicPr>
                <a:picLocks noChangeAspect="1"/>
              </p:cNvPicPr>
              <p:nvPr/>
            </p:nvPicPr>
            <p:blipFill>
              <a:blip r:embed="rId2"/>
              <a:stretch>
                <a:fillRect/>
              </a:stretch>
            </p:blipFill>
            <p:spPr>
              <a:xfrm>
                <a:off x="912645" y="3108464"/>
                <a:ext cx="1294707" cy="1156605"/>
              </a:xfrm>
              <a:prstGeom prst="rect">
                <a:avLst/>
              </a:prstGeom>
            </p:spPr>
          </p:pic>
        </p:grpSp>
        <p:sp>
          <p:nvSpPr>
            <p:cNvPr id="9" name="ZoneTexte 8"/>
            <p:cNvSpPr txBox="1"/>
            <p:nvPr/>
          </p:nvSpPr>
          <p:spPr>
            <a:xfrm>
              <a:off x="3533500" y="4040607"/>
              <a:ext cx="2452164" cy="400110"/>
            </a:xfrm>
            <a:prstGeom prst="rect">
              <a:avLst/>
            </a:prstGeom>
            <a:noFill/>
          </p:spPr>
          <p:txBody>
            <a:bodyPr wrap="none" rtlCol="0">
              <a:spAutoFit/>
              <a:scene3d>
                <a:camera prst="obliqueTopLeft">
                  <a:rot lat="0" lon="0" rev="0"/>
                </a:camera>
                <a:lightRig rig="threePt" dir="t"/>
              </a:scene3d>
            </a:bodyPr>
            <a:lstStyle/>
            <a:p>
              <a:r>
                <a:rPr lang="fr-FR" sz="2000" dirty="0" smtClean="0">
                  <a:solidFill>
                    <a:srgbClr val="558ED5"/>
                  </a:solidFill>
                </a:rPr>
                <a:t>radiocommunications</a:t>
              </a:r>
              <a:endParaRPr lang="fr-FR" sz="2000" dirty="0">
                <a:solidFill>
                  <a:srgbClr val="558ED5"/>
                </a:solidFill>
              </a:endParaRPr>
            </a:p>
          </p:txBody>
        </p:sp>
        <p:sp>
          <p:nvSpPr>
            <p:cNvPr id="10" name="Arc 9"/>
            <p:cNvSpPr/>
            <p:nvPr/>
          </p:nvSpPr>
          <p:spPr>
            <a:xfrm>
              <a:off x="3495079" y="2875946"/>
              <a:ext cx="2326401" cy="1222889"/>
            </a:xfrm>
            <a:prstGeom prst="arc">
              <a:avLst>
                <a:gd name="adj1" fmla="val 109532"/>
                <a:gd name="adj2" fmla="val 1057779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1" name="ZoneTexte 10"/>
          <p:cNvSpPr txBox="1"/>
          <p:nvPr/>
        </p:nvSpPr>
        <p:spPr>
          <a:xfrm>
            <a:off x="282231" y="995788"/>
            <a:ext cx="1650036" cy="369332"/>
          </a:xfrm>
          <a:prstGeom prst="rect">
            <a:avLst/>
          </a:prstGeom>
          <a:noFill/>
        </p:spPr>
        <p:txBody>
          <a:bodyPr wrap="none" rtlCol="0">
            <a:spAutoFit/>
          </a:bodyPr>
          <a:lstStyle/>
          <a:p>
            <a:r>
              <a:rPr lang="fr-FR" b="1" i="1" dirty="0" smtClean="0"/>
              <a:t>Michel </a:t>
            </a:r>
            <a:r>
              <a:rPr lang="fr-FR" b="1" i="1" dirty="0" err="1" smtClean="0"/>
              <a:t>Rénéric</a:t>
            </a:r>
            <a:endParaRPr lang="fr-FR" b="1" i="1" dirty="0"/>
          </a:p>
        </p:txBody>
      </p:sp>
      <p:sp>
        <p:nvSpPr>
          <p:cNvPr id="12" name="ZoneTexte 11"/>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13"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
        <p:nvSpPr>
          <p:cNvPr id="14" name="Espace réservé du numéro de diapositive 13"/>
          <p:cNvSpPr>
            <a:spLocks noGrp="1"/>
          </p:cNvSpPr>
          <p:nvPr>
            <p:ph type="sldNum" sz="quarter" idx="12"/>
          </p:nvPr>
        </p:nvSpPr>
        <p:spPr/>
        <p:txBody>
          <a:bodyPr/>
          <a:lstStyle/>
          <a:p>
            <a:fld id="{DBC666E5-35C2-9145-B701-407EC70B1CE9}" type="slidenum">
              <a:rPr lang="fr-FR" smtClean="0"/>
              <a:t>11</a:t>
            </a:fld>
            <a:endParaRPr lang="fr-FR"/>
          </a:p>
        </p:txBody>
      </p:sp>
      <p:pic>
        <p:nvPicPr>
          <p:cNvPr id="16" name="Espace réservé pour une image  8"/>
          <p:cNvPicPr>
            <a:picLocks noChangeAspect="1"/>
          </p:cNvPicPr>
          <p:nvPr/>
        </p:nvPicPr>
        <p:blipFill>
          <a:blip r:embed="rId3"/>
          <a:srcRect/>
          <a:stretch>
            <a:fillRect/>
          </a:stretch>
        </p:blipFill>
        <p:spPr>
          <a:xfrm>
            <a:off x="2772816" y="706965"/>
            <a:ext cx="6371184" cy="2438969"/>
          </a:xfrm>
          <a:prstGeom prst="rect">
            <a:avLst/>
          </a:prstGeom>
        </p:spPr>
      </p:pic>
    </p:spTree>
    <p:extLst>
      <p:ext uri="{BB962C8B-B14F-4D97-AF65-F5344CB8AC3E}">
        <p14:creationId xmlns:p14="http://schemas.microsoft.com/office/powerpoint/2010/main" val="23680709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1997_07_02_MR_MR_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423" y="2885337"/>
            <a:ext cx="2225023" cy="1765235"/>
          </a:xfrm>
          <a:prstGeom prst="rect">
            <a:avLst/>
          </a:prstGeom>
        </p:spPr>
      </p:pic>
      <p:cxnSp>
        <p:nvCxnSpPr>
          <p:cNvPr id="13" name="Connecteur en arc 12"/>
          <p:cNvCxnSpPr/>
          <p:nvPr/>
        </p:nvCxnSpPr>
        <p:spPr>
          <a:xfrm rot="16200000" flipH="1">
            <a:off x="604568" y="1416370"/>
            <a:ext cx="1945035" cy="165788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Connecteur en arc 18"/>
          <p:cNvCxnSpPr/>
          <p:nvPr/>
        </p:nvCxnSpPr>
        <p:spPr>
          <a:xfrm rot="16200000" flipH="1">
            <a:off x="1770831" y="961406"/>
            <a:ext cx="1945035" cy="1657880"/>
          </a:xfrm>
          <a:prstGeom prst="curvedConnector3">
            <a:avLst>
              <a:gd name="adj1" fmla="val 49414"/>
            </a:avLst>
          </a:prstGeom>
        </p:spPr>
        <p:style>
          <a:lnRef idx="2">
            <a:schemeClr val="accent1"/>
          </a:lnRef>
          <a:fillRef idx="0">
            <a:schemeClr val="accent1"/>
          </a:fillRef>
          <a:effectRef idx="1">
            <a:schemeClr val="accent1"/>
          </a:effectRef>
          <a:fontRef idx="minor">
            <a:schemeClr val="tx1"/>
          </a:fontRef>
        </p:style>
      </p:cxnSp>
      <p:cxnSp>
        <p:nvCxnSpPr>
          <p:cNvPr id="20" name="Connecteur en arc 19"/>
          <p:cNvCxnSpPr/>
          <p:nvPr/>
        </p:nvCxnSpPr>
        <p:spPr>
          <a:xfrm rot="16200000" flipH="1">
            <a:off x="1210404" y="1182733"/>
            <a:ext cx="1945035" cy="1657880"/>
          </a:xfrm>
          <a:prstGeom prst="curvedConnector3">
            <a:avLst>
              <a:gd name="adj1" fmla="val 50000"/>
            </a:avLst>
          </a:prstGeom>
          <a:ln>
            <a:prstDash val="dash"/>
          </a:ln>
        </p:spPr>
        <p:style>
          <a:lnRef idx="2">
            <a:schemeClr val="accent1"/>
          </a:lnRef>
          <a:fillRef idx="0">
            <a:schemeClr val="accent1"/>
          </a:fillRef>
          <a:effectRef idx="1">
            <a:schemeClr val="accent1"/>
          </a:effectRef>
          <a:fontRef idx="minor">
            <a:schemeClr val="tx1"/>
          </a:fontRef>
        </p:style>
      </p:cxnSp>
      <p:grpSp>
        <p:nvGrpSpPr>
          <p:cNvPr id="62" name="Grouper 61"/>
          <p:cNvGrpSpPr/>
          <p:nvPr/>
        </p:nvGrpSpPr>
        <p:grpSpPr>
          <a:xfrm rot="3969577">
            <a:off x="2181368" y="2571201"/>
            <a:ext cx="449316" cy="311816"/>
            <a:chOff x="2805203" y="905020"/>
            <a:chExt cx="599088" cy="311816"/>
          </a:xfrm>
        </p:grpSpPr>
        <p:cxnSp>
          <p:nvCxnSpPr>
            <p:cNvPr id="55" name="Connecteur en angle 54"/>
            <p:cNvCxnSpPr/>
            <p:nvPr/>
          </p:nvCxnSpPr>
          <p:spPr>
            <a:xfrm rot="16200000" flipV="1">
              <a:off x="2752626" y="957597"/>
              <a:ext cx="311816" cy="206662"/>
            </a:xfrm>
            <a:prstGeom prst="bentConnector3">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Connecteur en angle 57"/>
            <p:cNvCxnSpPr/>
            <p:nvPr/>
          </p:nvCxnSpPr>
          <p:spPr>
            <a:xfrm rot="5400000" flipH="1" flipV="1">
              <a:off x="3145052" y="957597"/>
              <a:ext cx="311816" cy="206662"/>
            </a:xfrm>
            <a:prstGeom prst="bentConnector3">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Connecteur droit 60"/>
            <p:cNvCxnSpPr/>
            <p:nvPr/>
          </p:nvCxnSpPr>
          <p:spPr>
            <a:xfrm>
              <a:off x="2805203" y="905020"/>
              <a:ext cx="599088"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grpSp>
        <p:nvGrpSpPr>
          <p:cNvPr id="63" name="Grouper 62"/>
          <p:cNvGrpSpPr/>
          <p:nvPr/>
        </p:nvGrpSpPr>
        <p:grpSpPr>
          <a:xfrm rot="13061880">
            <a:off x="2702510" y="1890451"/>
            <a:ext cx="599088" cy="233862"/>
            <a:chOff x="2805203" y="905020"/>
            <a:chExt cx="599088" cy="311816"/>
          </a:xfrm>
        </p:grpSpPr>
        <p:cxnSp>
          <p:nvCxnSpPr>
            <p:cNvPr id="64" name="Connecteur en angle 63"/>
            <p:cNvCxnSpPr/>
            <p:nvPr/>
          </p:nvCxnSpPr>
          <p:spPr>
            <a:xfrm rot="16200000" flipV="1">
              <a:off x="2752626" y="957597"/>
              <a:ext cx="311816" cy="206662"/>
            </a:xfrm>
            <a:prstGeom prst="bentConnector3">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5" name="Connecteur en angle 64"/>
            <p:cNvCxnSpPr/>
            <p:nvPr/>
          </p:nvCxnSpPr>
          <p:spPr>
            <a:xfrm rot="5400000" flipH="1" flipV="1">
              <a:off x="3145052" y="957597"/>
              <a:ext cx="311816" cy="206662"/>
            </a:xfrm>
            <a:prstGeom prst="bentConnector3">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6" name="Connecteur droit 65"/>
            <p:cNvCxnSpPr/>
            <p:nvPr/>
          </p:nvCxnSpPr>
          <p:spPr>
            <a:xfrm>
              <a:off x="2805203" y="905020"/>
              <a:ext cx="599088"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cxnSp>
        <p:nvCxnSpPr>
          <p:cNvPr id="82" name="Connecteur droit avec flèche 81"/>
          <p:cNvCxnSpPr/>
          <p:nvPr/>
        </p:nvCxnSpPr>
        <p:spPr>
          <a:xfrm>
            <a:off x="3916548" y="1109222"/>
            <a:ext cx="16426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7" name="Connecteur droit avec flèche 86"/>
          <p:cNvCxnSpPr/>
          <p:nvPr/>
        </p:nvCxnSpPr>
        <p:spPr>
          <a:xfrm>
            <a:off x="3916549" y="2403074"/>
            <a:ext cx="1642669"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9" name="ZoneTexte 88"/>
          <p:cNvSpPr txBox="1"/>
          <p:nvPr/>
        </p:nvSpPr>
        <p:spPr>
          <a:xfrm>
            <a:off x="3925918" y="703311"/>
            <a:ext cx="1454244" cy="369332"/>
          </a:xfrm>
          <a:prstGeom prst="rect">
            <a:avLst/>
          </a:prstGeom>
          <a:noFill/>
        </p:spPr>
        <p:txBody>
          <a:bodyPr wrap="none" rtlCol="0">
            <a:spAutoFit/>
          </a:bodyPr>
          <a:lstStyle/>
          <a:p>
            <a:r>
              <a:rPr lang="fr-FR" dirty="0" smtClean="0"/>
              <a:t>Positions GPS</a:t>
            </a:r>
            <a:endParaRPr lang="fr-FR" dirty="0"/>
          </a:p>
        </p:txBody>
      </p:sp>
      <p:sp>
        <p:nvSpPr>
          <p:cNvPr id="90" name="ZoneTexte 89"/>
          <p:cNvSpPr txBox="1"/>
          <p:nvPr/>
        </p:nvSpPr>
        <p:spPr>
          <a:xfrm>
            <a:off x="4053865" y="1774965"/>
            <a:ext cx="1137075" cy="646331"/>
          </a:xfrm>
          <a:prstGeom prst="rect">
            <a:avLst/>
          </a:prstGeom>
          <a:noFill/>
          <a:ln>
            <a:noFill/>
          </a:ln>
        </p:spPr>
        <p:txBody>
          <a:bodyPr wrap="none" rtlCol="0">
            <a:spAutoFit/>
          </a:bodyPr>
          <a:lstStyle/>
          <a:p>
            <a:pPr algn="ctr"/>
            <a:r>
              <a:rPr lang="fr-FR" dirty="0" smtClean="0">
                <a:solidFill>
                  <a:schemeClr val="accent6">
                    <a:lumMod val="75000"/>
                  </a:schemeClr>
                </a:solidFill>
              </a:rPr>
              <a:t>Boucles </a:t>
            </a:r>
          </a:p>
          <a:p>
            <a:pPr algn="ctr"/>
            <a:r>
              <a:rPr lang="fr-FR" dirty="0" smtClean="0">
                <a:solidFill>
                  <a:schemeClr val="accent6">
                    <a:lumMod val="75000"/>
                  </a:schemeClr>
                </a:solidFill>
              </a:rPr>
              <a:t>inductives</a:t>
            </a:r>
            <a:endParaRPr lang="fr-FR" dirty="0">
              <a:solidFill>
                <a:schemeClr val="accent6">
                  <a:lumMod val="75000"/>
                </a:schemeClr>
              </a:solidFill>
            </a:endParaRPr>
          </a:p>
        </p:txBody>
      </p:sp>
      <p:pic>
        <p:nvPicPr>
          <p:cNvPr id="91" name="Image 90"/>
          <p:cNvPicPr>
            <a:picLocks noChangeAspect="1"/>
          </p:cNvPicPr>
          <p:nvPr/>
        </p:nvPicPr>
        <p:blipFill rotWithShape="1">
          <a:blip r:embed="rId4"/>
          <a:srcRect l="36918" t="16782" r="57670" b="57292"/>
          <a:stretch/>
        </p:blipFill>
        <p:spPr>
          <a:xfrm rot="21240000">
            <a:off x="1135070" y="619760"/>
            <a:ext cx="248400" cy="396136"/>
          </a:xfrm>
          <a:prstGeom prst="rect">
            <a:avLst/>
          </a:prstGeom>
        </p:spPr>
      </p:pic>
      <p:pic>
        <p:nvPicPr>
          <p:cNvPr id="92" name="Image 91"/>
          <p:cNvPicPr>
            <a:picLocks noChangeAspect="1"/>
          </p:cNvPicPr>
          <p:nvPr/>
        </p:nvPicPr>
        <p:blipFill rotWithShape="1">
          <a:blip r:embed="rId5"/>
          <a:srcRect l="5846" t="23258" r="7355" b="25012"/>
          <a:stretch/>
        </p:blipFill>
        <p:spPr>
          <a:xfrm rot="15528852">
            <a:off x="683462" y="1060645"/>
            <a:ext cx="649149" cy="361636"/>
          </a:xfrm>
          <a:prstGeom prst="rect">
            <a:avLst/>
          </a:prstGeom>
        </p:spPr>
      </p:pic>
      <p:pic>
        <p:nvPicPr>
          <p:cNvPr id="100" name="Image 99"/>
          <p:cNvPicPr>
            <a:picLocks noChangeAspect="1"/>
          </p:cNvPicPr>
          <p:nvPr/>
        </p:nvPicPr>
        <p:blipFill rotWithShape="1">
          <a:blip r:embed="rId6"/>
          <a:srcRect l="2962" t="23904" r="8955" b="27889"/>
          <a:stretch/>
        </p:blipFill>
        <p:spPr>
          <a:xfrm rot="2442671">
            <a:off x="1711451" y="1522358"/>
            <a:ext cx="763732" cy="275677"/>
          </a:xfrm>
          <a:prstGeom prst="rect">
            <a:avLst/>
          </a:prstGeom>
        </p:spPr>
      </p:pic>
      <p:pic>
        <p:nvPicPr>
          <p:cNvPr id="102" name="Image 101"/>
          <p:cNvPicPr>
            <a:picLocks noChangeAspect="1"/>
          </p:cNvPicPr>
          <p:nvPr/>
        </p:nvPicPr>
        <p:blipFill rotWithShape="1">
          <a:blip r:embed="rId4"/>
          <a:srcRect l="36918" t="16782" r="57670" b="57292"/>
          <a:stretch/>
        </p:blipFill>
        <p:spPr>
          <a:xfrm rot="19114691">
            <a:off x="2277649" y="1228223"/>
            <a:ext cx="248400" cy="396136"/>
          </a:xfrm>
          <a:prstGeom prst="rect">
            <a:avLst/>
          </a:prstGeom>
        </p:spPr>
      </p:pic>
      <p:cxnSp>
        <p:nvCxnSpPr>
          <p:cNvPr id="105" name="Connecteur droit 104"/>
          <p:cNvCxnSpPr/>
          <p:nvPr/>
        </p:nvCxnSpPr>
        <p:spPr>
          <a:xfrm>
            <a:off x="1512455" y="747212"/>
            <a:ext cx="240388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Connecteur droit 107"/>
          <p:cNvCxnSpPr/>
          <p:nvPr/>
        </p:nvCxnSpPr>
        <p:spPr>
          <a:xfrm>
            <a:off x="2624312" y="1379457"/>
            <a:ext cx="1292031" cy="100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Connecteur droit 112"/>
          <p:cNvCxnSpPr/>
          <p:nvPr/>
        </p:nvCxnSpPr>
        <p:spPr>
          <a:xfrm flipV="1">
            <a:off x="3916343" y="756520"/>
            <a:ext cx="0" cy="6322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Connecteur droit 117"/>
          <p:cNvCxnSpPr/>
          <p:nvPr/>
        </p:nvCxnSpPr>
        <p:spPr>
          <a:xfrm>
            <a:off x="3218658" y="1863008"/>
            <a:ext cx="707260" cy="26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Connecteur droit 119"/>
          <p:cNvCxnSpPr/>
          <p:nvPr/>
        </p:nvCxnSpPr>
        <p:spPr>
          <a:xfrm>
            <a:off x="2790100" y="2882290"/>
            <a:ext cx="1126449" cy="26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2" name="Connecteur droit 121"/>
          <p:cNvCxnSpPr/>
          <p:nvPr/>
        </p:nvCxnSpPr>
        <p:spPr>
          <a:xfrm flipV="1">
            <a:off x="3916548" y="1882243"/>
            <a:ext cx="0" cy="100309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693682" y="867063"/>
            <a:ext cx="2927700" cy="184359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9" name="Forme libre 128"/>
          <p:cNvSpPr/>
          <p:nvPr/>
        </p:nvSpPr>
        <p:spPr>
          <a:xfrm>
            <a:off x="6580908" y="1049131"/>
            <a:ext cx="1126755" cy="1562819"/>
          </a:xfrm>
          <a:custGeom>
            <a:avLst/>
            <a:gdLst>
              <a:gd name="connsiteX0" fmla="*/ 807670 w 961315"/>
              <a:gd name="connsiteY0" fmla="*/ 0 h 1536253"/>
              <a:gd name="connsiteX1" fmla="*/ 830485 w 961315"/>
              <a:gd name="connsiteY1" fmla="*/ 106473 h 1536253"/>
              <a:gd name="connsiteX2" fmla="*/ 838090 w 961315"/>
              <a:gd name="connsiteY2" fmla="*/ 136894 h 1536253"/>
              <a:gd name="connsiteX3" fmla="*/ 830485 w 961315"/>
              <a:gd name="connsiteY3" fmla="*/ 250972 h 1536253"/>
              <a:gd name="connsiteX4" fmla="*/ 822880 w 961315"/>
              <a:gd name="connsiteY4" fmla="*/ 273788 h 1536253"/>
              <a:gd name="connsiteX5" fmla="*/ 754435 w 961315"/>
              <a:gd name="connsiteY5" fmla="*/ 304209 h 1536253"/>
              <a:gd name="connsiteX6" fmla="*/ 731620 w 961315"/>
              <a:gd name="connsiteY6" fmla="*/ 311814 h 1536253"/>
              <a:gd name="connsiteX7" fmla="*/ 708805 w 961315"/>
              <a:gd name="connsiteY7" fmla="*/ 319419 h 1536253"/>
              <a:gd name="connsiteX8" fmla="*/ 632756 w 961315"/>
              <a:gd name="connsiteY8" fmla="*/ 334630 h 1536253"/>
              <a:gd name="connsiteX9" fmla="*/ 267718 w 961315"/>
              <a:gd name="connsiteY9" fmla="*/ 334630 h 1536253"/>
              <a:gd name="connsiteX10" fmla="*/ 244904 w 961315"/>
              <a:gd name="connsiteY10" fmla="*/ 342235 h 1536253"/>
              <a:gd name="connsiteX11" fmla="*/ 206879 w 961315"/>
              <a:gd name="connsiteY11" fmla="*/ 357445 h 1536253"/>
              <a:gd name="connsiteX12" fmla="*/ 146039 w 961315"/>
              <a:gd name="connsiteY12" fmla="*/ 403076 h 1536253"/>
              <a:gd name="connsiteX13" fmla="*/ 123224 w 961315"/>
              <a:gd name="connsiteY13" fmla="*/ 418287 h 1536253"/>
              <a:gd name="connsiteX14" fmla="*/ 85200 w 961315"/>
              <a:gd name="connsiteY14" fmla="*/ 456313 h 1536253"/>
              <a:gd name="connsiteX15" fmla="*/ 47175 w 961315"/>
              <a:gd name="connsiteY15" fmla="*/ 494339 h 1536253"/>
              <a:gd name="connsiteX16" fmla="*/ 39570 w 961315"/>
              <a:gd name="connsiteY16" fmla="*/ 547576 h 1536253"/>
              <a:gd name="connsiteX17" fmla="*/ 31965 w 961315"/>
              <a:gd name="connsiteY17" fmla="*/ 570391 h 1536253"/>
              <a:gd name="connsiteX18" fmla="*/ 24360 w 961315"/>
              <a:gd name="connsiteY18" fmla="*/ 608417 h 1536253"/>
              <a:gd name="connsiteX19" fmla="*/ 9150 w 961315"/>
              <a:gd name="connsiteY19" fmla="*/ 676864 h 1536253"/>
              <a:gd name="connsiteX20" fmla="*/ 9150 w 961315"/>
              <a:gd name="connsiteY20" fmla="*/ 965862 h 1536253"/>
              <a:gd name="connsiteX21" fmla="*/ 16755 w 961315"/>
              <a:gd name="connsiteY21" fmla="*/ 1011493 h 1536253"/>
              <a:gd name="connsiteX22" fmla="*/ 54780 w 961315"/>
              <a:gd name="connsiteY22" fmla="*/ 1049520 h 1536253"/>
              <a:gd name="connsiteX23" fmla="*/ 77595 w 961315"/>
              <a:gd name="connsiteY23" fmla="*/ 1072335 h 1536253"/>
              <a:gd name="connsiteX24" fmla="*/ 92805 w 961315"/>
              <a:gd name="connsiteY24" fmla="*/ 1087546 h 1536253"/>
              <a:gd name="connsiteX25" fmla="*/ 115619 w 961315"/>
              <a:gd name="connsiteY25" fmla="*/ 1095151 h 1536253"/>
              <a:gd name="connsiteX26" fmla="*/ 153644 w 961315"/>
              <a:gd name="connsiteY26" fmla="*/ 1125572 h 1536253"/>
              <a:gd name="connsiteX27" fmla="*/ 176459 w 961315"/>
              <a:gd name="connsiteY27" fmla="*/ 1133177 h 1536253"/>
              <a:gd name="connsiteX28" fmla="*/ 229694 w 961315"/>
              <a:gd name="connsiteY28" fmla="*/ 1163598 h 1536253"/>
              <a:gd name="connsiteX29" fmla="*/ 267718 w 961315"/>
              <a:gd name="connsiteY29" fmla="*/ 1186413 h 1536253"/>
              <a:gd name="connsiteX30" fmla="*/ 320953 w 961315"/>
              <a:gd name="connsiteY30" fmla="*/ 1201624 h 1536253"/>
              <a:gd name="connsiteX31" fmla="*/ 343768 w 961315"/>
              <a:gd name="connsiteY31" fmla="*/ 1216834 h 1536253"/>
              <a:gd name="connsiteX32" fmla="*/ 427422 w 961315"/>
              <a:gd name="connsiteY32" fmla="*/ 1239650 h 1536253"/>
              <a:gd name="connsiteX33" fmla="*/ 503472 w 961315"/>
              <a:gd name="connsiteY33" fmla="*/ 1247255 h 1536253"/>
              <a:gd name="connsiteX34" fmla="*/ 571916 w 961315"/>
              <a:gd name="connsiteY34" fmla="*/ 1270071 h 1536253"/>
              <a:gd name="connsiteX35" fmla="*/ 663176 w 961315"/>
              <a:gd name="connsiteY35" fmla="*/ 1292886 h 1536253"/>
              <a:gd name="connsiteX36" fmla="*/ 693595 w 961315"/>
              <a:gd name="connsiteY36" fmla="*/ 1300492 h 1536253"/>
              <a:gd name="connsiteX37" fmla="*/ 754435 w 961315"/>
              <a:gd name="connsiteY37" fmla="*/ 1323307 h 1536253"/>
              <a:gd name="connsiteX38" fmla="*/ 777250 w 961315"/>
              <a:gd name="connsiteY38" fmla="*/ 1330912 h 1536253"/>
              <a:gd name="connsiteX39" fmla="*/ 830485 w 961315"/>
              <a:gd name="connsiteY39" fmla="*/ 1346123 h 1536253"/>
              <a:gd name="connsiteX40" fmla="*/ 883719 w 961315"/>
              <a:gd name="connsiteY40" fmla="*/ 1376544 h 1536253"/>
              <a:gd name="connsiteX41" fmla="*/ 921744 w 961315"/>
              <a:gd name="connsiteY41" fmla="*/ 1414570 h 1536253"/>
              <a:gd name="connsiteX42" fmla="*/ 936954 w 961315"/>
              <a:gd name="connsiteY42" fmla="*/ 1437385 h 1536253"/>
              <a:gd name="connsiteX43" fmla="*/ 944559 w 961315"/>
              <a:gd name="connsiteY43" fmla="*/ 1460201 h 1536253"/>
              <a:gd name="connsiteX44" fmla="*/ 959769 w 961315"/>
              <a:gd name="connsiteY44" fmla="*/ 1483017 h 1536253"/>
              <a:gd name="connsiteX45" fmla="*/ 959769 w 961315"/>
              <a:gd name="connsiteY45" fmla="*/ 1536253 h 15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61315" h="1536253">
                <a:moveTo>
                  <a:pt x="807670" y="0"/>
                </a:moveTo>
                <a:cubicBezTo>
                  <a:pt x="818712" y="66253"/>
                  <a:pt x="811535" y="30671"/>
                  <a:pt x="830485" y="106473"/>
                </a:cubicBezTo>
                <a:lnTo>
                  <a:pt x="838090" y="136894"/>
                </a:lnTo>
                <a:cubicBezTo>
                  <a:pt x="835555" y="174920"/>
                  <a:pt x="834693" y="213095"/>
                  <a:pt x="830485" y="250972"/>
                </a:cubicBezTo>
                <a:cubicBezTo>
                  <a:pt x="829600" y="258940"/>
                  <a:pt x="827888" y="267528"/>
                  <a:pt x="822880" y="273788"/>
                </a:cubicBezTo>
                <a:cubicBezTo>
                  <a:pt x="809734" y="290221"/>
                  <a:pt x="768375" y="299562"/>
                  <a:pt x="754435" y="304209"/>
                </a:cubicBezTo>
                <a:lnTo>
                  <a:pt x="731620" y="311814"/>
                </a:lnTo>
                <a:cubicBezTo>
                  <a:pt x="724015" y="314349"/>
                  <a:pt x="716666" y="317847"/>
                  <a:pt x="708805" y="319419"/>
                </a:cubicBezTo>
                <a:lnTo>
                  <a:pt x="632756" y="334630"/>
                </a:lnTo>
                <a:cubicBezTo>
                  <a:pt x="428928" y="316099"/>
                  <a:pt x="486678" y="311978"/>
                  <a:pt x="267718" y="334630"/>
                </a:cubicBezTo>
                <a:cubicBezTo>
                  <a:pt x="259744" y="335455"/>
                  <a:pt x="252410" y="339420"/>
                  <a:pt x="244904" y="342235"/>
                </a:cubicBezTo>
                <a:cubicBezTo>
                  <a:pt x="232122" y="347028"/>
                  <a:pt x="219554" y="352375"/>
                  <a:pt x="206879" y="357445"/>
                </a:cubicBezTo>
                <a:cubicBezTo>
                  <a:pt x="178743" y="385583"/>
                  <a:pt x="197637" y="368676"/>
                  <a:pt x="146039" y="403076"/>
                </a:cubicBezTo>
                <a:lnTo>
                  <a:pt x="123224" y="418287"/>
                </a:lnTo>
                <a:cubicBezTo>
                  <a:pt x="82663" y="479132"/>
                  <a:pt x="135899" y="405611"/>
                  <a:pt x="85200" y="456313"/>
                </a:cubicBezTo>
                <a:cubicBezTo>
                  <a:pt x="34504" y="507011"/>
                  <a:pt x="108010" y="453782"/>
                  <a:pt x="47175" y="494339"/>
                </a:cubicBezTo>
                <a:cubicBezTo>
                  <a:pt x="44640" y="512085"/>
                  <a:pt x="43085" y="529998"/>
                  <a:pt x="39570" y="547576"/>
                </a:cubicBezTo>
                <a:cubicBezTo>
                  <a:pt x="37998" y="555437"/>
                  <a:pt x="33909" y="562614"/>
                  <a:pt x="31965" y="570391"/>
                </a:cubicBezTo>
                <a:cubicBezTo>
                  <a:pt x="28830" y="582931"/>
                  <a:pt x="27164" y="595798"/>
                  <a:pt x="24360" y="608417"/>
                </a:cubicBezTo>
                <a:cubicBezTo>
                  <a:pt x="2880" y="705080"/>
                  <a:pt x="32087" y="562177"/>
                  <a:pt x="9150" y="676864"/>
                </a:cubicBezTo>
                <a:cubicBezTo>
                  <a:pt x="-3307" y="813896"/>
                  <a:pt x="-2791" y="768834"/>
                  <a:pt x="9150" y="965862"/>
                </a:cubicBezTo>
                <a:cubicBezTo>
                  <a:pt x="10083" y="981254"/>
                  <a:pt x="9371" y="997956"/>
                  <a:pt x="16755" y="1011493"/>
                </a:cubicBezTo>
                <a:cubicBezTo>
                  <a:pt x="25338" y="1027230"/>
                  <a:pt x="42105" y="1036844"/>
                  <a:pt x="54780" y="1049520"/>
                </a:cubicBezTo>
                <a:lnTo>
                  <a:pt x="77595" y="1072335"/>
                </a:lnTo>
                <a:cubicBezTo>
                  <a:pt x="82665" y="1077405"/>
                  <a:pt x="86003" y="1085278"/>
                  <a:pt x="92805" y="1087546"/>
                </a:cubicBezTo>
                <a:cubicBezTo>
                  <a:pt x="100410" y="1090081"/>
                  <a:pt x="108449" y="1091566"/>
                  <a:pt x="115619" y="1095151"/>
                </a:cubicBezTo>
                <a:cubicBezTo>
                  <a:pt x="206942" y="1140814"/>
                  <a:pt x="82907" y="1083128"/>
                  <a:pt x="153644" y="1125572"/>
                </a:cubicBezTo>
                <a:cubicBezTo>
                  <a:pt x="160518" y="1129697"/>
                  <a:pt x="168854" y="1130642"/>
                  <a:pt x="176459" y="1133177"/>
                </a:cubicBezTo>
                <a:cubicBezTo>
                  <a:pt x="250015" y="1188344"/>
                  <a:pt x="171629" y="1134564"/>
                  <a:pt x="229694" y="1163598"/>
                </a:cubicBezTo>
                <a:cubicBezTo>
                  <a:pt x="242915" y="1170209"/>
                  <a:pt x="254497" y="1179802"/>
                  <a:pt x="267718" y="1186413"/>
                </a:cubicBezTo>
                <a:cubicBezTo>
                  <a:pt x="278633" y="1191871"/>
                  <a:pt x="311200" y="1199186"/>
                  <a:pt x="320953" y="1201624"/>
                </a:cubicBezTo>
                <a:cubicBezTo>
                  <a:pt x="328558" y="1206694"/>
                  <a:pt x="335416" y="1213122"/>
                  <a:pt x="343768" y="1216834"/>
                </a:cubicBezTo>
                <a:cubicBezTo>
                  <a:pt x="366701" y="1227027"/>
                  <a:pt x="401861" y="1236242"/>
                  <a:pt x="427422" y="1239650"/>
                </a:cubicBezTo>
                <a:cubicBezTo>
                  <a:pt x="452675" y="1243017"/>
                  <a:pt x="478122" y="1244720"/>
                  <a:pt x="503472" y="1247255"/>
                </a:cubicBezTo>
                <a:cubicBezTo>
                  <a:pt x="526287" y="1254860"/>
                  <a:pt x="548585" y="1264238"/>
                  <a:pt x="571916" y="1270071"/>
                </a:cubicBezTo>
                <a:lnTo>
                  <a:pt x="663176" y="1292886"/>
                </a:lnTo>
                <a:cubicBezTo>
                  <a:pt x="673316" y="1295421"/>
                  <a:pt x="683680" y="1297187"/>
                  <a:pt x="693595" y="1300492"/>
                </a:cubicBezTo>
                <a:cubicBezTo>
                  <a:pt x="745381" y="1317754"/>
                  <a:pt x="681686" y="1296026"/>
                  <a:pt x="754435" y="1323307"/>
                </a:cubicBezTo>
                <a:cubicBezTo>
                  <a:pt x="761941" y="1326122"/>
                  <a:pt x="769542" y="1328710"/>
                  <a:pt x="777250" y="1330912"/>
                </a:cubicBezTo>
                <a:cubicBezTo>
                  <a:pt x="796538" y="1336423"/>
                  <a:pt x="812257" y="1338311"/>
                  <a:pt x="830485" y="1346123"/>
                </a:cubicBezTo>
                <a:cubicBezTo>
                  <a:pt x="857501" y="1357702"/>
                  <a:pt x="860806" y="1361268"/>
                  <a:pt x="883719" y="1376544"/>
                </a:cubicBezTo>
                <a:cubicBezTo>
                  <a:pt x="924279" y="1437383"/>
                  <a:pt x="871044" y="1363869"/>
                  <a:pt x="921744" y="1414570"/>
                </a:cubicBezTo>
                <a:cubicBezTo>
                  <a:pt x="928207" y="1421033"/>
                  <a:pt x="931884" y="1429780"/>
                  <a:pt x="936954" y="1437385"/>
                </a:cubicBezTo>
                <a:cubicBezTo>
                  <a:pt x="939489" y="1444990"/>
                  <a:pt x="940974" y="1453031"/>
                  <a:pt x="944559" y="1460201"/>
                </a:cubicBezTo>
                <a:cubicBezTo>
                  <a:pt x="948647" y="1468376"/>
                  <a:pt x="957976" y="1474054"/>
                  <a:pt x="959769" y="1483017"/>
                </a:cubicBezTo>
                <a:cubicBezTo>
                  <a:pt x="963249" y="1500418"/>
                  <a:pt x="959769" y="1518508"/>
                  <a:pt x="959769" y="1536253"/>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0" name="Forme libre 129"/>
          <p:cNvSpPr/>
          <p:nvPr/>
        </p:nvSpPr>
        <p:spPr>
          <a:xfrm>
            <a:off x="7387121" y="1389548"/>
            <a:ext cx="751312" cy="1005773"/>
          </a:xfrm>
          <a:custGeom>
            <a:avLst/>
            <a:gdLst>
              <a:gd name="connsiteX0" fmla="*/ 0 w 574026"/>
              <a:gd name="connsiteY0" fmla="*/ 0 h 988677"/>
              <a:gd name="connsiteX1" fmla="*/ 22815 w 574026"/>
              <a:gd name="connsiteY1" fmla="*/ 60841 h 988677"/>
              <a:gd name="connsiteX2" fmla="*/ 68445 w 574026"/>
              <a:gd name="connsiteY2" fmla="*/ 91262 h 988677"/>
              <a:gd name="connsiteX3" fmla="*/ 114075 w 574026"/>
              <a:gd name="connsiteY3" fmla="*/ 114078 h 988677"/>
              <a:gd name="connsiteX4" fmla="*/ 144494 w 574026"/>
              <a:gd name="connsiteY4" fmla="*/ 129288 h 988677"/>
              <a:gd name="connsiteX5" fmla="*/ 182519 w 574026"/>
              <a:gd name="connsiteY5" fmla="*/ 136893 h 988677"/>
              <a:gd name="connsiteX6" fmla="*/ 288988 w 574026"/>
              <a:gd name="connsiteY6" fmla="*/ 159709 h 988677"/>
              <a:gd name="connsiteX7" fmla="*/ 357433 w 574026"/>
              <a:gd name="connsiteY7" fmla="*/ 174919 h 988677"/>
              <a:gd name="connsiteX8" fmla="*/ 418273 w 574026"/>
              <a:gd name="connsiteY8" fmla="*/ 190130 h 988677"/>
              <a:gd name="connsiteX9" fmla="*/ 463902 w 574026"/>
              <a:gd name="connsiteY9" fmla="*/ 220551 h 988677"/>
              <a:gd name="connsiteX10" fmla="*/ 486717 w 574026"/>
              <a:gd name="connsiteY10" fmla="*/ 235761 h 988677"/>
              <a:gd name="connsiteX11" fmla="*/ 501927 w 574026"/>
              <a:gd name="connsiteY11" fmla="*/ 258577 h 988677"/>
              <a:gd name="connsiteX12" fmla="*/ 509532 w 574026"/>
              <a:gd name="connsiteY12" fmla="*/ 281392 h 988677"/>
              <a:gd name="connsiteX13" fmla="*/ 524742 w 574026"/>
              <a:gd name="connsiteY13" fmla="*/ 296603 h 988677"/>
              <a:gd name="connsiteX14" fmla="*/ 539952 w 574026"/>
              <a:gd name="connsiteY14" fmla="*/ 327024 h 988677"/>
              <a:gd name="connsiteX15" fmla="*/ 562767 w 574026"/>
              <a:gd name="connsiteY15" fmla="*/ 342234 h 988677"/>
              <a:gd name="connsiteX16" fmla="*/ 555162 w 574026"/>
              <a:gd name="connsiteY16" fmla="*/ 532364 h 988677"/>
              <a:gd name="connsiteX17" fmla="*/ 539952 w 574026"/>
              <a:gd name="connsiteY17" fmla="*/ 600811 h 988677"/>
              <a:gd name="connsiteX18" fmla="*/ 524742 w 574026"/>
              <a:gd name="connsiteY18" fmla="*/ 654048 h 988677"/>
              <a:gd name="connsiteX19" fmla="*/ 486717 w 574026"/>
              <a:gd name="connsiteY19" fmla="*/ 692074 h 988677"/>
              <a:gd name="connsiteX20" fmla="*/ 479112 w 574026"/>
              <a:gd name="connsiteY20" fmla="*/ 714890 h 988677"/>
              <a:gd name="connsiteX21" fmla="*/ 418273 w 574026"/>
              <a:gd name="connsiteY21" fmla="*/ 768126 h 988677"/>
              <a:gd name="connsiteX22" fmla="*/ 395458 w 574026"/>
              <a:gd name="connsiteY22" fmla="*/ 775731 h 988677"/>
              <a:gd name="connsiteX23" fmla="*/ 334618 w 574026"/>
              <a:gd name="connsiteY23" fmla="*/ 821362 h 988677"/>
              <a:gd name="connsiteX24" fmla="*/ 288988 w 574026"/>
              <a:gd name="connsiteY24" fmla="*/ 851783 h 988677"/>
              <a:gd name="connsiteX25" fmla="*/ 266174 w 574026"/>
              <a:gd name="connsiteY25" fmla="*/ 859389 h 988677"/>
              <a:gd name="connsiteX26" fmla="*/ 205334 w 574026"/>
              <a:gd name="connsiteY26" fmla="*/ 897415 h 988677"/>
              <a:gd name="connsiteX27" fmla="*/ 159704 w 574026"/>
              <a:gd name="connsiteY27" fmla="*/ 927835 h 988677"/>
              <a:gd name="connsiteX28" fmla="*/ 136889 w 574026"/>
              <a:gd name="connsiteY28" fmla="*/ 943046 h 988677"/>
              <a:gd name="connsiteX29" fmla="*/ 121680 w 574026"/>
              <a:gd name="connsiteY29" fmla="*/ 965862 h 988677"/>
              <a:gd name="connsiteX30" fmla="*/ 114075 w 574026"/>
              <a:gd name="connsiteY30" fmla="*/ 988677 h 98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4026" h="988677">
                <a:moveTo>
                  <a:pt x="0" y="0"/>
                </a:moveTo>
                <a:cubicBezTo>
                  <a:pt x="7605" y="20280"/>
                  <a:pt x="9820" y="43513"/>
                  <a:pt x="22815" y="60841"/>
                </a:cubicBezTo>
                <a:cubicBezTo>
                  <a:pt x="33783" y="75465"/>
                  <a:pt x="53235" y="81122"/>
                  <a:pt x="68445" y="91262"/>
                </a:cubicBezTo>
                <a:cubicBezTo>
                  <a:pt x="112292" y="120495"/>
                  <a:pt x="69993" y="95185"/>
                  <a:pt x="114075" y="114078"/>
                </a:cubicBezTo>
                <a:cubicBezTo>
                  <a:pt x="124495" y="118544"/>
                  <a:pt x="133739" y="125703"/>
                  <a:pt x="144494" y="129288"/>
                </a:cubicBezTo>
                <a:cubicBezTo>
                  <a:pt x="156757" y="133376"/>
                  <a:pt x="170048" y="133492"/>
                  <a:pt x="182519" y="136893"/>
                </a:cubicBezTo>
                <a:cubicBezTo>
                  <a:pt x="274214" y="161902"/>
                  <a:pt x="178234" y="145865"/>
                  <a:pt x="288988" y="159709"/>
                </a:cubicBezTo>
                <a:cubicBezTo>
                  <a:pt x="337568" y="175902"/>
                  <a:pt x="282475" y="158856"/>
                  <a:pt x="357433" y="174919"/>
                </a:cubicBezTo>
                <a:cubicBezTo>
                  <a:pt x="377873" y="179299"/>
                  <a:pt x="418273" y="190130"/>
                  <a:pt x="418273" y="190130"/>
                </a:cubicBezTo>
                <a:lnTo>
                  <a:pt x="463902" y="220551"/>
                </a:lnTo>
                <a:lnTo>
                  <a:pt x="486717" y="235761"/>
                </a:lnTo>
                <a:cubicBezTo>
                  <a:pt x="491787" y="243366"/>
                  <a:pt x="497839" y="250402"/>
                  <a:pt x="501927" y="258577"/>
                </a:cubicBezTo>
                <a:cubicBezTo>
                  <a:pt x="505512" y="265747"/>
                  <a:pt x="505408" y="274518"/>
                  <a:pt x="509532" y="281392"/>
                </a:cubicBezTo>
                <a:cubicBezTo>
                  <a:pt x="513221" y="287541"/>
                  <a:pt x="520765" y="290637"/>
                  <a:pt x="524742" y="296603"/>
                </a:cubicBezTo>
                <a:cubicBezTo>
                  <a:pt x="531031" y="306036"/>
                  <a:pt x="532694" y="318314"/>
                  <a:pt x="539952" y="327024"/>
                </a:cubicBezTo>
                <a:cubicBezTo>
                  <a:pt x="545803" y="334046"/>
                  <a:pt x="555162" y="337164"/>
                  <a:pt x="562767" y="342234"/>
                </a:cubicBezTo>
                <a:cubicBezTo>
                  <a:pt x="582974" y="423074"/>
                  <a:pt x="573231" y="369729"/>
                  <a:pt x="555162" y="532364"/>
                </a:cubicBezTo>
                <a:cubicBezTo>
                  <a:pt x="548924" y="588514"/>
                  <a:pt x="551038" y="562010"/>
                  <a:pt x="539952" y="600811"/>
                </a:cubicBezTo>
                <a:cubicBezTo>
                  <a:pt x="539142" y="603647"/>
                  <a:pt x="528950" y="648437"/>
                  <a:pt x="524742" y="654048"/>
                </a:cubicBezTo>
                <a:cubicBezTo>
                  <a:pt x="513987" y="668388"/>
                  <a:pt x="486717" y="692074"/>
                  <a:pt x="486717" y="692074"/>
                </a:cubicBezTo>
                <a:cubicBezTo>
                  <a:pt x="484182" y="699679"/>
                  <a:pt x="483922" y="708477"/>
                  <a:pt x="479112" y="714890"/>
                </a:cubicBezTo>
                <a:cubicBezTo>
                  <a:pt x="467220" y="730747"/>
                  <a:pt x="439382" y="757571"/>
                  <a:pt x="418273" y="768126"/>
                </a:cubicBezTo>
                <a:cubicBezTo>
                  <a:pt x="411103" y="771711"/>
                  <a:pt x="403063" y="773196"/>
                  <a:pt x="395458" y="775731"/>
                </a:cubicBezTo>
                <a:cubicBezTo>
                  <a:pt x="367322" y="803869"/>
                  <a:pt x="386216" y="786962"/>
                  <a:pt x="334618" y="821362"/>
                </a:cubicBezTo>
                <a:lnTo>
                  <a:pt x="288988" y="851783"/>
                </a:lnTo>
                <a:lnTo>
                  <a:pt x="266174" y="859389"/>
                </a:lnTo>
                <a:cubicBezTo>
                  <a:pt x="229689" y="914117"/>
                  <a:pt x="281354" y="846735"/>
                  <a:pt x="205334" y="897415"/>
                </a:cubicBezTo>
                <a:lnTo>
                  <a:pt x="159704" y="927835"/>
                </a:lnTo>
                <a:lnTo>
                  <a:pt x="136889" y="943046"/>
                </a:lnTo>
                <a:cubicBezTo>
                  <a:pt x="131819" y="950651"/>
                  <a:pt x="125767" y="957687"/>
                  <a:pt x="121680" y="965862"/>
                </a:cubicBezTo>
                <a:cubicBezTo>
                  <a:pt x="118095" y="973032"/>
                  <a:pt x="114075" y="988677"/>
                  <a:pt x="114075" y="988677"/>
                </a:cubicBezTo>
              </a:path>
            </a:pathLst>
          </a:cu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1" name="Forme libre 130"/>
          <p:cNvSpPr/>
          <p:nvPr/>
        </p:nvSpPr>
        <p:spPr>
          <a:xfrm>
            <a:off x="6889416" y="1405020"/>
            <a:ext cx="268770" cy="920670"/>
          </a:xfrm>
          <a:custGeom>
            <a:avLst/>
            <a:gdLst>
              <a:gd name="connsiteX0" fmla="*/ 190139 w 205349"/>
              <a:gd name="connsiteY0" fmla="*/ 0 h 905020"/>
              <a:gd name="connsiteX1" fmla="*/ 152114 w 205349"/>
              <a:gd name="connsiteY1" fmla="*/ 30421 h 905020"/>
              <a:gd name="connsiteX2" fmla="*/ 91274 w 205349"/>
              <a:gd name="connsiteY2" fmla="*/ 83657 h 905020"/>
              <a:gd name="connsiteX3" fmla="*/ 45645 w 205349"/>
              <a:gd name="connsiteY3" fmla="*/ 136894 h 905020"/>
              <a:gd name="connsiteX4" fmla="*/ 22830 w 205349"/>
              <a:gd name="connsiteY4" fmla="*/ 167315 h 905020"/>
              <a:gd name="connsiteX5" fmla="*/ 15225 w 205349"/>
              <a:gd name="connsiteY5" fmla="*/ 190130 h 905020"/>
              <a:gd name="connsiteX6" fmla="*/ 15 w 205349"/>
              <a:gd name="connsiteY6" fmla="*/ 205341 h 905020"/>
              <a:gd name="connsiteX7" fmla="*/ 30435 w 205349"/>
              <a:gd name="connsiteY7" fmla="*/ 448708 h 905020"/>
              <a:gd name="connsiteX8" fmla="*/ 45645 w 205349"/>
              <a:gd name="connsiteY8" fmla="*/ 494339 h 905020"/>
              <a:gd name="connsiteX9" fmla="*/ 53250 w 205349"/>
              <a:gd name="connsiteY9" fmla="*/ 517154 h 905020"/>
              <a:gd name="connsiteX10" fmla="*/ 68459 w 205349"/>
              <a:gd name="connsiteY10" fmla="*/ 532365 h 905020"/>
              <a:gd name="connsiteX11" fmla="*/ 83669 w 205349"/>
              <a:gd name="connsiteY11" fmla="*/ 555180 h 905020"/>
              <a:gd name="connsiteX12" fmla="*/ 106484 w 205349"/>
              <a:gd name="connsiteY12" fmla="*/ 570391 h 905020"/>
              <a:gd name="connsiteX13" fmla="*/ 121694 w 205349"/>
              <a:gd name="connsiteY13" fmla="*/ 593207 h 905020"/>
              <a:gd name="connsiteX14" fmla="*/ 136904 w 205349"/>
              <a:gd name="connsiteY14" fmla="*/ 638838 h 905020"/>
              <a:gd name="connsiteX15" fmla="*/ 167324 w 205349"/>
              <a:gd name="connsiteY15" fmla="*/ 684469 h 905020"/>
              <a:gd name="connsiteX16" fmla="*/ 182534 w 205349"/>
              <a:gd name="connsiteY16" fmla="*/ 730100 h 905020"/>
              <a:gd name="connsiteX17" fmla="*/ 190139 w 205349"/>
              <a:gd name="connsiteY17" fmla="*/ 752916 h 905020"/>
              <a:gd name="connsiteX18" fmla="*/ 197744 w 205349"/>
              <a:gd name="connsiteY18" fmla="*/ 806152 h 905020"/>
              <a:gd name="connsiteX19" fmla="*/ 205349 w 205349"/>
              <a:gd name="connsiteY19" fmla="*/ 905020 h 9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349" h="905020">
                <a:moveTo>
                  <a:pt x="190139" y="0"/>
                </a:moveTo>
                <a:cubicBezTo>
                  <a:pt x="177464" y="10140"/>
                  <a:pt x="164179" y="19562"/>
                  <a:pt x="152114" y="30421"/>
                </a:cubicBezTo>
                <a:cubicBezTo>
                  <a:pt x="88562" y="87619"/>
                  <a:pt x="138725" y="52023"/>
                  <a:pt x="91274" y="83657"/>
                </a:cubicBezTo>
                <a:cubicBezTo>
                  <a:pt x="58707" y="132510"/>
                  <a:pt x="97279" y="77881"/>
                  <a:pt x="45645" y="136894"/>
                </a:cubicBezTo>
                <a:cubicBezTo>
                  <a:pt x="37299" y="146433"/>
                  <a:pt x="30435" y="157175"/>
                  <a:pt x="22830" y="167315"/>
                </a:cubicBezTo>
                <a:cubicBezTo>
                  <a:pt x="20295" y="174920"/>
                  <a:pt x="19349" y="183256"/>
                  <a:pt x="15225" y="190130"/>
                </a:cubicBezTo>
                <a:cubicBezTo>
                  <a:pt x="11536" y="196279"/>
                  <a:pt x="15" y="198171"/>
                  <a:pt x="15" y="205341"/>
                </a:cubicBezTo>
                <a:cubicBezTo>
                  <a:pt x="15" y="369735"/>
                  <a:pt x="-1692" y="352325"/>
                  <a:pt x="30435" y="448708"/>
                </a:cubicBezTo>
                <a:lnTo>
                  <a:pt x="45645" y="494339"/>
                </a:lnTo>
                <a:cubicBezTo>
                  <a:pt x="48180" y="501944"/>
                  <a:pt x="47582" y="511485"/>
                  <a:pt x="53250" y="517154"/>
                </a:cubicBezTo>
                <a:cubicBezTo>
                  <a:pt x="58320" y="522224"/>
                  <a:pt x="63980" y="526766"/>
                  <a:pt x="68459" y="532365"/>
                </a:cubicBezTo>
                <a:cubicBezTo>
                  <a:pt x="74169" y="539502"/>
                  <a:pt x="77206" y="548717"/>
                  <a:pt x="83669" y="555180"/>
                </a:cubicBezTo>
                <a:cubicBezTo>
                  <a:pt x="90132" y="561643"/>
                  <a:pt x="98879" y="565321"/>
                  <a:pt x="106484" y="570391"/>
                </a:cubicBezTo>
                <a:cubicBezTo>
                  <a:pt x="111554" y="577996"/>
                  <a:pt x="117982" y="584854"/>
                  <a:pt x="121694" y="593207"/>
                </a:cubicBezTo>
                <a:cubicBezTo>
                  <a:pt x="128205" y="607858"/>
                  <a:pt x="128011" y="625498"/>
                  <a:pt x="136904" y="638838"/>
                </a:cubicBezTo>
                <a:cubicBezTo>
                  <a:pt x="147044" y="654048"/>
                  <a:pt x="161543" y="667127"/>
                  <a:pt x="167324" y="684469"/>
                </a:cubicBezTo>
                <a:lnTo>
                  <a:pt x="182534" y="730100"/>
                </a:lnTo>
                <a:lnTo>
                  <a:pt x="190139" y="752916"/>
                </a:lnTo>
                <a:cubicBezTo>
                  <a:pt x="192674" y="770661"/>
                  <a:pt x="195960" y="788315"/>
                  <a:pt x="197744" y="806152"/>
                </a:cubicBezTo>
                <a:cubicBezTo>
                  <a:pt x="201033" y="839041"/>
                  <a:pt x="205349" y="905020"/>
                  <a:pt x="205349" y="90502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4" name="ZoneTexte 133"/>
          <p:cNvSpPr txBox="1"/>
          <p:nvPr/>
        </p:nvSpPr>
        <p:spPr>
          <a:xfrm>
            <a:off x="5745638" y="1708032"/>
            <a:ext cx="784289" cy="400110"/>
          </a:xfrm>
          <a:prstGeom prst="rect">
            <a:avLst/>
          </a:prstGeom>
          <a:noFill/>
        </p:spPr>
        <p:txBody>
          <a:bodyPr wrap="none" rtlCol="0">
            <a:spAutoFit/>
          </a:bodyPr>
          <a:lstStyle/>
          <a:p>
            <a:r>
              <a:rPr lang="fr-FR" sz="2000" dirty="0" smtClean="0">
                <a:solidFill>
                  <a:srgbClr val="008000"/>
                </a:solidFill>
              </a:rPr>
              <a:t>38mn</a:t>
            </a:r>
            <a:endParaRPr lang="fr-FR" sz="2000" dirty="0">
              <a:solidFill>
                <a:srgbClr val="008000"/>
              </a:solidFill>
            </a:endParaRPr>
          </a:p>
        </p:txBody>
      </p:sp>
      <p:sp>
        <p:nvSpPr>
          <p:cNvPr id="135" name="ZoneTexte 134"/>
          <p:cNvSpPr txBox="1"/>
          <p:nvPr/>
        </p:nvSpPr>
        <p:spPr>
          <a:xfrm>
            <a:off x="6984999" y="1712966"/>
            <a:ext cx="1179883" cy="400110"/>
          </a:xfrm>
          <a:prstGeom prst="rect">
            <a:avLst/>
          </a:prstGeom>
          <a:noFill/>
        </p:spPr>
        <p:txBody>
          <a:bodyPr wrap="square" rtlCol="0">
            <a:spAutoFit/>
          </a:bodyPr>
          <a:lstStyle/>
          <a:p>
            <a:r>
              <a:rPr lang="fr-FR" sz="2000" dirty="0" smtClean="0">
                <a:solidFill>
                  <a:srgbClr val="FF0000"/>
                </a:solidFill>
              </a:rPr>
              <a:t>1h58 mn</a:t>
            </a:r>
            <a:endParaRPr lang="fr-FR" sz="2000" dirty="0">
              <a:solidFill>
                <a:srgbClr val="FF0000"/>
              </a:solidFill>
            </a:endParaRPr>
          </a:p>
        </p:txBody>
      </p:sp>
      <p:sp>
        <p:nvSpPr>
          <p:cNvPr id="136" name="ZoneTexte 135"/>
          <p:cNvSpPr txBox="1"/>
          <p:nvPr/>
        </p:nvSpPr>
        <p:spPr>
          <a:xfrm>
            <a:off x="7548882" y="935280"/>
            <a:ext cx="616001" cy="276999"/>
          </a:xfrm>
          <a:prstGeom prst="rect">
            <a:avLst/>
          </a:prstGeom>
          <a:noFill/>
        </p:spPr>
        <p:txBody>
          <a:bodyPr wrap="square" rtlCol="0">
            <a:spAutoFit/>
          </a:bodyPr>
          <a:lstStyle/>
          <a:p>
            <a:r>
              <a:rPr lang="fr-FR" sz="1200" dirty="0" smtClean="0"/>
              <a:t>CDG</a:t>
            </a:r>
            <a:endParaRPr lang="fr-FR" sz="1200" dirty="0"/>
          </a:p>
        </p:txBody>
      </p:sp>
      <p:sp>
        <p:nvSpPr>
          <p:cNvPr id="137" name="ZoneTexte 136"/>
          <p:cNvSpPr txBox="1"/>
          <p:nvPr/>
        </p:nvSpPr>
        <p:spPr>
          <a:xfrm>
            <a:off x="7776109" y="2474358"/>
            <a:ext cx="616001" cy="276999"/>
          </a:xfrm>
          <a:prstGeom prst="rect">
            <a:avLst/>
          </a:prstGeom>
          <a:noFill/>
        </p:spPr>
        <p:txBody>
          <a:bodyPr wrap="square" rtlCol="0">
            <a:spAutoFit/>
          </a:bodyPr>
          <a:lstStyle/>
          <a:p>
            <a:r>
              <a:rPr lang="fr-FR" sz="1200" dirty="0" smtClean="0"/>
              <a:t>ORLY</a:t>
            </a:r>
            <a:endParaRPr lang="fr-FR" sz="1200" dirty="0"/>
          </a:p>
        </p:txBody>
      </p:sp>
      <p:sp>
        <p:nvSpPr>
          <p:cNvPr id="138" name="ZoneTexte 137"/>
          <p:cNvSpPr txBox="1"/>
          <p:nvPr/>
        </p:nvSpPr>
        <p:spPr>
          <a:xfrm>
            <a:off x="5693683" y="518645"/>
            <a:ext cx="2929007" cy="369332"/>
          </a:xfrm>
          <a:prstGeom prst="rect">
            <a:avLst/>
          </a:prstGeom>
          <a:noFill/>
        </p:spPr>
        <p:txBody>
          <a:bodyPr wrap="none" rtlCol="0">
            <a:spAutoFit/>
          </a:bodyPr>
          <a:lstStyle/>
          <a:p>
            <a:r>
              <a:rPr lang="fr-FR" dirty="0" smtClean="0"/>
              <a:t>Calcul des temps de parcours</a:t>
            </a:r>
            <a:endParaRPr lang="fr-FR" dirty="0"/>
          </a:p>
        </p:txBody>
      </p:sp>
      <p:cxnSp>
        <p:nvCxnSpPr>
          <p:cNvPr id="139" name="Connecteur droit avec flèche 138"/>
          <p:cNvCxnSpPr/>
          <p:nvPr/>
        </p:nvCxnSpPr>
        <p:spPr>
          <a:xfrm flipH="1">
            <a:off x="4177150" y="3217827"/>
            <a:ext cx="204573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42" name="Image 141"/>
          <p:cNvPicPr>
            <a:picLocks noChangeAspect="1"/>
          </p:cNvPicPr>
          <p:nvPr/>
        </p:nvPicPr>
        <p:blipFill rotWithShape="1">
          <a:blip r:embed="rId4"/>
          <a:srcRect l="36918" t="16782" r="57670" b="57292"/>
          <a:stretch/>
        </p:blipFill>
        <p:spPr>
          <a:xfrm rot="11734775">
            <a:off x="6325250" y="3027280"/>
            <a:ext cx="248400" cy="396136"/>
          </a:xfrm>
          <a:prstGeom prst="rect">
            <a:avLst/>
          </a:prstGeom>
        </p:spPr>
      </p:pic>
      <p:pic>
        <p:nvPicPr>
          <p:cNvPr id="146" name="Image 145"/>
          <p:cNvPicPr>
            <a:picLocks noChangeAspect="1"/>
          </p:cNvPicPr>
          <p:nvPr/>
        </p:nvPicPr>
        <p:blipFill rotWithShape="1">
          <a:blip r:embed="rId7"/>
          <a:srcRect t="12558" b="1880"/>
          <a:stretch/>
        </p:blipFill>
        <p:spPr>
          <a:xfrm>
            <a:off x="6834909" y="3090354"/>
            <a:ext cx="1298898" cy="1285200"/>
          </a:xfrm>
          <a:prstGeom prst="rect">
            <a:avLst/>
          </a:prstGeom>
        </p:spPr>
      </p:pic>
      <p:sp>
        <p:nvSpPr>
          <p:cNvPr id="149" name="ZoneTexte 148"/>
          <p:cNvSpPr txBox="1"/>
          <p:nvPr/>
        </p:nvSpPr>
        <p:spPr>
          <a:xfrm>
            <a:off x="6957843" y="4375554"/>
            <a:ext cx="1072153" cy="369332"/>
          </a:xfrm>
          <a:prstGeom prst="rect">
            <a:avLst/>
          </a:prstGeom>
          <a:noFill/>
        </p:spPr>
        <p:txBody>
          <a:bodyPr wrap="none" rtlCol="0">
            <a:spAutoFit/>
          </a:bodyPr>
          <a:lstStyle/>
          <a:p>
            <a:r>
              <a:rPr lang="fr-FR" dirty="0" smtClean="0"/>
              <a:t>Radio FM</a:t>
            </a:r>
            <a:endParaRPr lang="fr-FR" dirty="0"/>
          </a:p>
        </p:txBody>
      </p:sp>
      <p:cxnSp>
        <p:nvCxnSpPr>
          <p:cNvPr id="150" name="Connecteur droit avec flèche 149"/>
          <p:cNvCxnSpPr/>
          <p:nvPr/>
        </p:nvCxnSpPr>
        <p:spPr>
          <a:xfrm flipH="1">
            <a:off x="7460757" y="2774421"/>
            <a:ext cx="1" cy="3399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4" name="ZoneTexte 153"/>
          <p:cNvSpPr txBox="1"/>
          <p:nvPr/>
        </p:nvSpPr>
        <p:spPr>
          <a:xfrm>
            <a:off x="7556441" y="2722218"/>
            <a:ext cx="558078" cy="369332"/>
          </a:xfrm>
          <a:prstGeom prst="rect">
            <a:avLst/>
          </a:prstGeom>
          <a:noFill/>
        </p:spPr>
        <p:txBody>
          <a:bodyPr wrap="none" rtlCol="0">
            <a:spAutoFit/>
          </a:bodyPr>
          <a:lstStyle/>
          <a:p>
            <a:r>
              <a:rPr lang="fr-FR" dirty="0" smtClean="0"/>
              <a:t>RDS</a:t>
            </a:r>
            <a:endParaRPr lang="fr-FR" dirty="0"/>
          </a:p>
        </p:txBody>
      </p:sp>
      <p:sp>
        <p:nvSpPr>
          <p:cNvPr id="50" name="ZoneTexte 49"/>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12</a:t>
            </a:fld>
            <a:endParaRPr lang="fr-FR"/>
          </a:p>
        </p:txBody>
      </p:sp>
      <p:sp>
        <p:nvSpPr>
          <p:cNvPr id="53"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30100273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569209" y="4304141"/>
            <a:ext cx="2083285" cy="369332"/>
          </a:xfrm>
          <a:prstGeom prst="rect">
            <a:avLst/>
          </a:prstGeom>
          <a:noFill/>
        </p:spPr>
        <p:txBody>
          <a:bodyPr wrap="none" rtlCol="0">
            <a:spAutoFit/>
          </a:bodyPr>
          <a:lstStyle/>
          <a:p>
            <a:r>
              <a:rPr lang="fr-FR" dirty="0" smtClean="0"/>
              <a:t>données utilisateurs</a:t>
            </a:r>
            <a:endParaRPr lang="fr-FR" dirty="0"/>
          </a:p>
        </p:txBody>
      </p:sp>
      <p:pic>
        <p:nvPicPr>
          <p:cNvPr id="9" name="Image 8"/>
          <p:cNvPicPr>
            <a:picLocks noChangeAspect="1"/>
          </p:cNvPicPr>
          <p:nvPr/>
        </p:nvPicPr>
        <p:blipFill>
          <a:blip r:embed="rId3"/>
          <a:stretch>
            <a:fillRect/>
          </a:stretch>
        </p:blipFill>
        <p:spPr>
          <a:xfrm>
            <a:off x="5768174" y="2588040"/>
            <a:ext cx="1884320" cy="1645993"/>
          </a:xfrm>
          <a:prstGeom prst="rect">
            <a:avLst/>
          </a:prstGeom>
        </p:spPr>
      </p:pic>
      <p:sp>
        <p:nvSpPr>
          <p:cNvPr id="4" name="ZoneTexte 3"/>
          <p:cNvSpPr txBox="1"/>
          <p:nvPr/>
        </p:nvSpPr>
        <p:spPr>
          <a:xfrm>
            <a:off x="1277632" y="1959653"/>
            <a:ext cx="1475321" cy="369332"/>
          </a:xfrm>
          <a:prstGeom prst="rect">
            <a:avLst/>
          </a:prstGeom>
          <a:noFill/>
        </p:spPr>
        <p:txBody>
          <a:bodyPr wrap="none" rtlCol="0">
            <a:spAutoFit/>
          </a:bodyPr>
          <a:lstStyle/>
          <a:p>
            <a:r>
              <a:rPr lang="fr-FR" dirty="0" smtClean="0"/>
              <a:t>Service public</a:t>
            </a:r>
            <a:endParaRPr lang="fr-FR" dirty="0"/>
          </a:p>
        </p:txBody>
      </p:sp>
      <p:pic>
        <p:nvPicPr>
          <p:cNvPr id="12" name="Image 11"/>
          <p:cNvPicPr>
            <a:picLocks noChangeAspect="1"/>
          </p:cNvPicPr>
          <p:nvPr/>
        </p:nvPicPr>
        <p:blipFill>
          <a:blip r:embed="rId4"/>
          <a:stretch>
            <a:fillRect/>
          </a:stretch>
        </p:blipFill>
        <p:spPr>
          <a:xfrm>
            <a:off x="1016000" y="598978"/>
            <a:ext cx="2337955" cy="1246358"/>
          </a:xfrm>
          <a:prstGeom prst="rect">
            <a:avLst/>
          </a:prstGeom>
        </p:spPr>
      </p:pic>
      <p:sp>
        <p:nvSpPr>
          <p:cNvPr id="6" name="ZoneTexte 5"/>
          <p:cNvSpPr txBox="1"/>
          <p:nvPr/>
        </p:nvSpPr>
        <p:spPr>
          <a:xfrm>
            <a:off x="1506362" y="4308184"/>
            <a:ext cx="997201" cy="369332"/>
          </a:xfrm>
          <a:prstGeom prst="rect">
            <a:avLst/>
          </a:prstGeom>
          <a:noFill/>
        </p:spPr>
        <p:txBody>
          <a:bodyPr wrap="none" rtlCol="0">
            <a:spAutoFit/>
          </a:bodyPr>
          <a:lstStyle/>
          <a:p>
            <a:r>
              <a:rPr lang="fr-FR" dirty="0" smtClean="0"/>
              <a:t>publicité</a:t>
            </a:r>
            <a:endParaRPr lang="fr-FR" dirty="0"/>
          </a:p>
        </p:txBody>
      </p:sp>
      <p:pic>
        <p:nvPicPr>
          <p:cNvPr id="14" name="Image 13"/>
          <p:cNvPicPr>
            <a:picLocks noChangeAspect="1"/>
          </p:cNvPicPr>
          <p:nvPr/>
        </p:nvPicPr>
        <p:blipFill>
          <a:blip r:embed="rId5"/>
          <a:stretch>
            <a:fillRect/>
          </a:stretch>
        </p:blipFill>
        <p:spPr>
          <a:xfrm>
            <a:off x="1016000" y="2858103"/>
            <a:ext cx="2337955" cy="1321769"/>
          </a:xfrm>
          <a:prstGeom prst="rect">
            <a:avLst/>
          </a:prstGeom>
        </p:spPr>
      </p:pic>
      <p:sp>
        <p:nvSpPr>
          <p:cNvPr id="5" name="ZoneTexte 4"/>
          <p:cNvSpPr txBox="1"/>
          <p:nvPr/>
        </p:nvSpPr>
        <p:spPr>
          <a:xfrm>
            <a:off x="5458588" y="1959653"/>
            <a:ext cx="2315132" cy="369332"/>
          </a:xfrm>
          <a:prstGeom prst="rect">
            <a:avLst/>
          </a:prstGeom>
          <a:noFill/>
        </p:spPr>
        <p:txBody>
          <a:bodyPr wrap="none" rtlCol="0">
            <a:spAutoFit/>
          </a:bodyPr>
          <a:lstStyle/>
          <a:p>
            <a:r>
              <a:rPr lang="fr-FR" dirty="0" smtClean="0"/>
              <a:t>Licences constructeurs</a:t>
            </a:r>
            <a:endParaRPr lang="fr-FR" dirty="0"/>
          </a:p>
        </p:txBody>
      </p:sp>
      <p:grpSp>
        <p:nvGrpSpPr>
          <p:cNvPr id="18" name="Grouper 17"/>
          <p:cNvGrpSpPr/>
          <p:nvPr/>
        </p:nvGrpSpPr>
        <p:grpSpPr>
          <a:xfrm>
            <a:off x="5230091" y="598978"/>
            <a:ext cx="2586182" cy="1246358"/>
            <a:chOff x="4753093" y="610542"/>
            <a:chExt cx="3774906" cy="1887453"/>
          </a:xfrm>
        </p:grpSpPr>
        <p:pic>
          <p:nvPicPr>
            <p:cNvPr id="16" name="Image 15"/>
            <p:cNvPicPr>
              <a:picLocks noChangeAspect="1"/>
            </p:cNvPicPr>
            <p:nvPr/>
          </p:nvPicPr>
          <p:blipFill>
            <a:blip r:embed="rId6"/>
            <a:stretch>
              <a:fillRect/>
            </a:stretch>
          </p:blipFill>
          <p:spPr>
            <a:xfrm>
              <a:off x="4753093" y="610542"/>
              <a:ext cx="3774906" cy="1887453"/>
            </a:xfrm>
            <a:prstGeom prst="rect">
              <a:avLst/>
            </a:prstGeom>
          </p:spPr>
        </p:pic>
        <p:pic>
          <p:nvPicPr>
            <p:cNvPr id="17" name="Image 16"/>
            <p:cNvPicPr>
              <a:picLocks noChangeAspect="1"/>
            </p:cNvPicPr>
            <p:nvPr/>
          </p:nvPicPr>
          <p:blipFill rotWithShape="1">
            <a:blip r:embed="rId7"/>
            <a:srcRect l="7039" r="9337"/>
            <a:stretch/>
          </p:blipFill>
          <p:spPr>
            <a:xfrm>
              <a:off x="6981644" y="1305854"/>
              <a:ext cx="746622" cy="571245"/>
            </a:xfrm>
            <a:prstGeom prst="rect">
              <a:avLst/>
            </a:prstGeom>
          </p:spPr>
        </p:pic>
      </p:grpSp>
      <p:sp>
        <p:nvSpPr>
          <p:cNvPr id="15" name="ZoneTexte 14"/>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13</a:t>
            </a:fld>
            <a:endParaRPr lang="fr-FR"/>
          </a:p>
        </p:txBody>
      </p:sp>
      <p:sp>
        <p:nvSpPr>
          <p:cNvPr id="19"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16209845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9606" y="813827"/>
            <a:ext cx="7447193" cy="4401205"/>
          </a:xfrm>
          <a:prstGeom prst="rect">
            <a:avLst/>
          </a:prstGeom>
        </p:spPr>
        <p:txBody>
          <a:bodyPr wrap="square">
            <a:spAutoFit/>
          </a:bodyPr>
          <a:lstStyle/>
          <a:p>
            <a:pPr algn="ctr"/>
            <a:r>
              <a:rPr lang="fr-FR" sz="2000" dirty="0" smtClean="0"/>
              <a:t>Introduction des sessions suivantes:</a:t>
            </a:r>
          </a:p>
          <a:p>
            <a:pPr algn="ctr"/>
            <a:endParaRPr lang="fr-FR" sz="2000" dirty="0" smtClean="0"/>
          </a:p>
          <a:p>
            <a:pPr algn="ctr"/>
            <a:endParaRPr lang="fr-FR" sz="2000" dirty="0" smtClean="0"/>
          </a:p>
          <a:p>
            <a:r>
              <a:rPr lang="fr-FR" sz="2000" dirty="0" smtClean="0"/>
              <a:t>Session </a:t>
            </a:r>
            <a:r>
              <a:rPr lang="fr-FR" sz="2000" dirty="0"/>
              <a:t>2 : cartographie, localisation, itinéraires et navigation </a:t>
            </a:r>
            <a:endParaRPr lang="fr-FR" sz="2000" dirty="0" smtClean="0"/>
          </a:p>
          <a:p>
            <a:endParaRPr lang="fr-FR" sz="2000" dirty="0" smtClean="0"/>
          </a:p>
          <a:p>
            <a:endParaRPr lang="fr-FR" sz="2000" dirty="0" smtClean="0"/>
          </a:p>
          <a:p>
            <a:r>
              <a:rPr lang="fr-FR" sz="2000" dirty="0" smtClean="0"/>
              <a:t>Session </a:t>
            </a:r>
            <a:r>
              <a:rPr lang="fr-FR" sz="2000" dirty="0"/>
              <a:t>3</a:t>
            </a:r>
            <a:r>
              <a:rPr lang="fr-FR" sz="2000" i="1" dirty="0"/>
              <a:t> : </a:t>
            </a:r>
            <a:r>
              <a:rPr lang="fr-FR" sz="2000" dirty="0"/>
              <a:t>collecte, représentation et diffusion des </a:t>
            </a:r>
            <a:r>
              <a:rPr lang="fr-FR" sz="2000" dirty="0" smtClean="0"/>
              <a:t>informations</a:t>
            </a:r>
          </a:p>
          <a:p>
            <a:endParaRPr lang="fr-FR" sz="2000" dirty="0"/>
          </a:p>
          <a:p>
            <a:endParaRPr lang="fr-FR" sz="2000" dirty="0" smtClean="0"/>
          </a:p>
          <a:p>
            <a:r>
              <a:rPr lang="fr-FR" sz="2000" dirty="0" smtClean="0"/>
              <a:t>Session 4 : Table ronde « et demain ?... »</a:t>
            </a:r>
            <a:endParaRPr lang="fr-FR" sz="2000" dirty="0"/>
          </a:p>
          <a:p>
            <a:pPr algn="ctr"/>
            <a:endParaRPr lang="fr-FR" sz="2000" dirty="0" smtClean="0"/>
          </a:p>
          <a:p>
            <a:pPr algn="ctr"/>
            <a:endParaRPr lang="fr-FR" sz="2000" dirty="0" smtClean="0"/>
          </a:p>
          <a:p>
            <a:pPr algn="ctr"/>
            <a:endParaRPr lang="fr-FR" sz="2000" dirty="0"/>
          </a:p>
          <a:p>
            <a:pPr algn="ctr"/>
            <a:endParaRPr lang="fr-FR" sz="2000" dirty="0"/>
          </a:p>
        </p:txBody>
      </p:sp>
      <p:sp>
        <p:nvSpPr>
          <p:cNvPr id="6" name="ZoneTexte 5"/>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14</a:t>
            </a:fld>
            <a:endParaRPr lang="fr-FR"/>
          </a:p>
        </p:txBody>
      </p:sp>
      <p:sp>
        <p:nvSpPr>
          <p:cNvPr id="8"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38078264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40897"/>
            <a:ext cx="8539914" cy="3786043"/>
          </a:xfrm>
        </p:spPr>
        <p:txBody>
          <a:bodyPr/>
          <a:lstStyle/>
          <a:p>
            <a:pPr marL="0" indent="0">
              <a:buNone/>
            </a:pPr>
            <a:endParaRPr lang="fr-FR" sz="2400" dirty="0" smtClean="0"/>
          </a:p>
          <a:p>
            <a:r>
              <a:rPr lang="fr-FR" sz="2400" dirty="0"/>
              <a:t>Michel </a:t>
            </a:r>
            <a:r>
              <a:rPr lang="fr-FR" sz="2400" dirty="0" err="1"/>
              <a:t>Polacco</a:t>
            </a:r>
            <a:r>
              <a:rPr lang="fr-FR" sz="2400" dirty="0"/>
              <a:t> </a:t>
            </a:r>
            <a:r>
              <a:rPr lang="fr-FR" sz="2000" dirty="0"/>
              <a:t>: Journaliste spécialiste Aéronautique, Espace, Défense, </a:t>
            </a:r>
            <a:r>
              <a:rPr lang="fr-FR" sz="2000" dirty="0" smtClean="0"/>
              <a:t>pilote </a:t>
            </a:r>
            <a:r>
              <a:rPr lang="fr-FR" sz="2000" dirty="0"/>
              <a:t>d'avion et d'hélicoptère, </a:t>
            </a:r>
            <a:r>
              <a:rPr lang="fr-FR" sz="2000" dirty="0" smtClean="0"/>
              <a:t>ex</a:t>
            </a:r>
            <a:r>
              <a:rPr lang="fr-FR" sz="2000" dirty="0"/>
              <a:t>-directeur des produits mobiles et multimédia</a:t>
            </a:r>
            <a:r>
              <a:rPr lang="fr-FR" sz="2000" dirty="0" smtClean="0"/>
              <a:t>, RADIO FRANCE</a:t>
            </a:r>
          </a:p>
          <a:p>
            <a:endParaRPr lang="fr-FR" sz="2000" dirty="0" smtClean="0"/>
          </a:p>
          <a:p>
            <a:r>
              <a:rPr lang="fr-FR" sz="2400" dirty="0" smtClean="0"/>
              <a:t>François Meyer </a:t>
            </a:r>
            <a:r>
              <a:rPr lang="fr-FR" sz="2000" dirty="0" smtClean="0"/>
              <a:t>: Responsable Groupe Customer &amp; </a:t>
            </a:r>
            <a:r>
              <a:rPr lang="fr-FR" sz="2000" dirty="0" err="1" smtClean="0"/>
              <a:t>Market</a:t>
            </a:r>
            <a:r>
              <a:rPr lang="fr-FR" sz="2000" dirty="0" smtClean="0"/>
              <a:t> </a:t>
            </a:r>
            <a:r>
              <a:rPr lang="fr-FR" sz="2000" dirty="0" err="1" smtClean="0"/>
              <a:t>Development</a:t>
            </a:r>
            <a:r>
              <a:rPr lang="fr-FR" sz="2000" dirty="0" smtClean="0"/>
              <a:t> pour l'Europe le Moyen-Orient et l'Afrique , BU Automobile, HERE/NAVTEQ</a:t>
            </a:r>
          </a:p>
          <a:p>
            <a:endParaRPr lang="fr-FR" sz="2000" dirty="0" smtClean="0"/>
          </a:p>
          <a:p>
            <a:r>
              <a:rPr lang="fr-FR" sz="2400" dirty="0" smtClean="0"/>
              <a:t>Michel </a:t>
            </a:r>
            <a:r>
              <a:rPr lang="fr-FR" sz="2400" dirty="0" err="1"/>
              <a:t>Rénéric</a:t>
            </a:r>
            <a:r>
              <a:rPr lang="fr-FR" sz="2400" dirty="0"/>
              <a:t> </a:t>
            </a:r>
            <a:r>
              <a:rPr lang="fr-FR" sz="2000" dirty="0"/>
              <a:t>: ex-directeur de la recherche et de l'innovation du groupe TDF, fondateur de </a:t>
            </a:r>
            <a:r>
              <a:rPr lang="fr-FR" sz="2000" dirty="0" smtClean="0"/>
              <a:t>MEDIAMOBILE.</a:t>
            </a:r>
          </a:p>
        </p:txBody>
      </p:sp>
      <p:sp>
        <p:nvSpPr>
          <p:cNvPr id="6" name="Espace réservé du contenu 2"/>
          <p:cNvSpPr txBox="1">
            <a:spLocks/>
          </p:cNvSpPr>
          <p:nvPr/>
        </p:nvSpPr>
        <p:spPr>
          <a:xfrm>
            <a:off x="609600" y="938724"/>
            <a:ext cx="8229600" cy="37236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2400" dirty="0" smtClean="0"/>
          </a:p>
          <a:p>
            <a:pPr marL="457200" lvl="1" indent="0">
              <a:buNone/>
            </a:pPr>
            <a:endParaRPr lang="fr-FR" sz="2400" dirty="0" smtClean="0"/>
          </a:p>
          <a:p>
            <a:pPr lvl="1"/>
            <a:endParaRPr lang="fr-FR" sz="2400" dirty="0"/>
          </a:p>
        </p:txBody>
      </p:sp>
      <p:sp>
        <p:nvSpPr>
          <p:cNvPr id="7" name="ZoneTexte 6"/>
          <p:cNvSpPr txBox="1"/>
          <p:nvPr/>
        </p:nvSpPr>
        <p:spPr>
          <a:xfrm>
            <a:off x="1885935" y="179232"/>
            <a:ext cx="5295139" cy="461665"/>
          </a:xfrm>
          <a:prstGeom prst="rect">
            <a:avLst/>
          </a:prstGeom>
          <a:noFill/>
        </p:spPr>
        <p:txBody>
          <a:bodyPr wrap="none" rtlCol="0">
            <a:spAutoFit/>
          </a:bodyPr>
          <a:lstStyle/>
          <a:p>
            <a:r>
              <a:rPr lang="fr-FR" sz="2400" dirty="0" smtClean="0"/>
              <a:t>Session 1: Panorama des services actuels</a:t>
            </a:r>
            <a:endParaRPr lang="fr-FR" sz="2400"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2</a:t>
            </a:fld>
            <a:endParaRPr lang="fr-FR"/>
          </a:p>
        </p:txBody>
      </p:sp>
      <p:sp>
        <p:nvSpPr>
          <p:cNvPr id="10"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20967290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p:cNvPicPr>
            <a:picLocks noChangeAspect="1"/>
          </p:cNvPicPr>
          <p:nvPr/>
        </p:nvPicPr>
        <p:blipFill>
          <a:blip r:embed="rId3">
            <a:extLst>
              <a:ext uri="{BEBA8EAE-BF5A-486C-A8C5-ECC9F3942E4B}">
                <a14:imgProps xmlns:a14="http://schemas.microsoft.com/office/drawing/2010/main">
                  <a14:imgLayer r:embed="rId4">
                    <a14:imgEffect>
                      <a14:artisticMarker size="100"/>
                    </a14:imgEffect>
                  </a14:imgLayer>
                </a14:imgProps>
              </a:ext>
            </a:extLst>
          </a:blip>
          <a:stretch>
            <a:fillRect/>
          </a:stretch>
        </p:blipFill>
        <p:spPr>
          <a:xfrm>
            <a:off x="1763302" y="53963"/>
            <a:ext cx="5267879" cy="4907399"/>
          </a:xfrm>
          <a:prstGeom prst="rect">
            <a:avLst/>
          </a:prstGeom>
          <a:effectLst>
            <a:glow rad="1587500">
              <a:schemeClr val="bg1">
                <a:alpha val="96000"/>
              </a:schemeClr>
            </a:glow>
            <a:softEdge rad="850900"/>
          </a:effectLst>
        </p:spPr>
      </p:pic>
      <p:sp>
        <p:nvSpPr>
          <p:cNvPr id="16" name="Ellipse 15"/>
          <p:cNvSpPr/>
          <p:nvPr/>
        </p:nvSpPr>
        <p:spPr>
          <a:xfrm>
            <a:off x="2597727" y="556704"/>
            <a:ext cx="3871616" cy="35910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 name="Grouper 2"/>
          <p:cNvGrpSpPr/>
          <p:nvPr/>
        </p:nvGrpSpPr>
        <p:grpSpPr>
          <a:xfrm>
            <a:off x="1584581" y="644372"/>
            <a:ext cx="2072375" cy="1510610"/>
            <a:chOff x="1356626" y="546685"/>
            <a:chExt cx="2072375" cy="1510610"/>
          </a:xfrm>
        </p:grpSpPr>
        <p:pic>
          <p:nvPicPr>
            <p:cNvPr id="42" name="Image 41"/>
            <p:cNvPicPr>
              <a:picLocks noChangeAspect="1"/>
            </p:cNvPicPr>
            <p:nvPr/>
          </p:nvPicPr>
          <p:blipFill>
            <a:blip r:embed="rId5"/>
            <a:stretch>
              <a:fillRect/>
            </a:stretch>
          </p:blipFill>
          <p:spPr>
            <a:xfrm>
              <a:off x="1356626" y="776428"/>
              <a:ext cx="2072375" cy="1280867"/>
            </a:xfrm>
            <a:prstGeom prst="rect">
              <a:avLst/>
            </a:prstGeom>
          </p:spPr>
        </p:pic>
        <p:sp>
          <p:nvSpPr>
            <p:cNvPr id="44" name="Rectangle 43"/>
            <p:cNvSpPr/>
            <p:nvPr/>
          </p:nvSpPr>
          <p:spPr>
            <a:xfrm>
              <a:off x="1356626" y="546685"/>
              <a:ext cx="2072375" cy="2297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t>LOCALISATION</a:t>
              </a:r>
              <a:endParaRPr lang="fr-FR" sz="1600" dirty="0"/>
            </a:p>
          </p:txBody>
        </p:sp>
      </p:grpSp>
      <p:grpSp>
        <p:nvGrpSpPr>
          <p:cNvPr id="4" name="Grouper 3"/>
          <p:cNvGrpSpPr/>
          <p:nvPr/>
        </p:nvGrpSpPr>
        <p:grpSpPr>
          <a:xfrm>
            <a:off x="5699759" y="644372"/>
            <a:ext cx="2035696" cy="1510611"/>
            <a:chOff x="5699759" y="546684"/>
            <a:chExt cx="2035696" cy="1510611"/>
          </a:xfrm>
        </p:grpSpPr>
        <p:pic>
          <p:nvPicPr>
            <p:cNvPr id="40" name="Image 39"/>
            <p:cNvPicPr>
              <a:picLocks noChangeAspect="1"/>
            </p:cNvPicPr>
            <p:nvPr/>
          </p:nvPicPr>
          <p:blipFill rotWithShape="1">
            <a:blip r:embed="rId6"/>
            <a:srcRect l="26807" r="1160"/>
            <a:stretch/>
          </p:blipFill>
          <p:spPr>
            <a:xfrm>
              <a:off x="5699759" y="789407"/>
              <a:ext cx="2035696" cy="1267888"/>
            </a:xfrm>
            <a:prstGeom prst="rect">
              <a:avLst/>
            </a:prstGeom>
          </p:spPr>
        </p:pic>
        <p:sp>
          <p:nvSpPr>
            <p:cNvPr id="45" name="Rectangle 44"/>
            <p:cNvSpPr/>
            <p:nvPr/>
          </p:nvSpPr>
          <p:spPr>
            <a:xfrm>
              <a:off x="5699759" y="546684"/>
              <a:ext cx="2035696" cy="229743"/>
            </a:xfrm>
            <a:prstGeom prst="rect">
              <a:avLst/>
            </a:prstGeom>
            <a:solidFill>
              <a:schemeClr val="accent6">
                <a:lumMod val="60000"/>
                <a:lumOff val="40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rgbClr val="0000FF"/>
                  </a:solidFill>
                </a:rPr>
                <a:t>CARTOGRAPHIE</a:t>
              </a:r>
              <a:endParaRPr lang="fr-FR" sz="1600" dirty="0">
                <a:solidFill>
                  <a:srgbClr val="0000FF"/>
                </a:solidFill>
              </a:endParaRPr>
            </a:p>
          </p:txBody>
        </p:sp>
      </p:grpSp>
      <p:grpSp>
        <p:nvGrpSpPr>
          <p:cNvPr id="5" name="Grouper 4"/>
          <p:cNvGrpSpPr/>
          <p:nvPr/>
        </p:nvGrpSpPr>
        <p:grpSpPr>
          <a:xfrm>
            <a:off x="3656956" y="3015786"/>
            <a:ext cx="2116631" cy="1616842"/>
            <a:chOff x="3428999" y="3015786"/>
            <a:chExt cx="2116631" cy="1616842"/>
          </a:xfrm>
        </p:grpSpPr>
        <p:pic>
          <p:nvPicPr>
            <p:cNvPr id="41" name="Image 40"/>
            <p:cNvPicPr>
              <a:picLocks noChangeAspect="1"/>
            </p:cNvPicPr>
            <p:nvPr/>
          </p:nvPicPr>
          <p:blipFill>
            <a:blip r:embed="rId7"/>
            <a:stretch>
              <a:fillRect/>
            </a:stretch>
          </p:blipFill>
          <p:spPr>
            <a:xfrm>
              <a:off x="3428999" y="3015786"/>
              <a:ext cx="2116630" cy="1379876"/>
            </a:xfrm>
            <a:prstGeom prst="rect">
              <a:avLst/>
            </a:prstGeom>
          </p:spPr>
        </p:pic>
        <p:sp>
          <p:nvSpPr>
            <p:cNvPr id="46" name="Rectangle 45"/>
            <p:cNvSpPr/>
            <p:nvPr/>
          </p:nvSpPr>
          <p:spPr>
            <a:xfrm>
              <a:off x="3429000" y="4402885"/>
              <a:ext cx="2116630" cy="229743"/>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RADIOCOMMUNICATIONS</a:t>
              </a:r>
              <a:endParaRPr lang="fr-FR" sz="1400" dirty="0"/>
            </a:p>
          </p:txBody>
        </p:sp>
      </p:grpSp>
      <p:sp>
        <p:nvSpPr>
          <p:cNvPr id="15" name="ZoneTexte 14"/>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2" name="ZoneTexte 1"/>
          <p:cNvSpPr txBox="1"/>
          <p:nvPr/>
        </p:nvSpPr>
        <p:spPr>
          <a:xfrm>
            <a:off x="459285" y="3392974"/>
            <a:ext cx="1903736" cy="646331"/>
          </a:xfrm>
          <a:prstGeom prst="rect">
            <a:avLst/>
          </a:prstGeom>
          <a:noFill/>
        </p:spPr>
        <p:txBody>
          <a:bodyPr wrap="none" rtlCol="0">
            <a:spAutoFit/>
          </a:bodyPr>
          <a:lstStyle/>
          <a:p>
            <a:pPr algn="ctr"/>
            <a:r>
              <a:rPr lang="fr-FR" dirty="0"/>
              <a:t>Les 3 </a:t>
            </a:r>
            <a:r>
              <a:rPr lang="fr-FR" dirty="0" smtClean="0"/>
              <a:t>technologies</a:t>
            </a:r>
          </a:p>
          <a:p>
            <a:pPr algn="ctr"/>
            <a:r>
              <a:rPr lang="fr-FR" dirty="0" smtClean="0"/>
              <a:t> </a:t>
            </a:r>
            <a:r>
              <a:rPr lang="fr-FR" dirty="0"/>
              <a:t>fondatrices</a:t>
            </a:r>
          </a:p>
        </p:txBody>
      </p:sp>
      <p:sp>
        <p:nvSpPr>
          <p:cNvPr id="7" name="Espace réservé du numéro de diapositive 6"/>
          <p:cNvSpPr>
            <a:spLocks noGrp="1"/>
          </p:cNvSpPr>
          <p:nvPr>
            <p:ph type="sldNum" sz="quarter" idx="12"/>
          </p:nvPr>
        </p:nvSpPr>
        <p:spPr/>
        <p:txBody>
          <a:bodyPr/>
          <a:lstStyle/>
          <a:p>
            <a:fld id="{DBC666E5-35C2-9145-B701-407EC70B1CE9}" type="slidenum">
              <a:rPr lang="fr-FR" smtClean="0"/>
              <a:t>3</a:t>
            </a:fld>
            <a:endParaRPr lang="fr-FR"/>
          </a:p>
        </p:txBody>
      </p:sp>
      <p:sp>
        <p:nvSpPr>
          <p:cNvPr id="19"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41318075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1954402" y="161222"/>
            <a:ext cx="4772545" cy="4515477"/>
            <a:chOff x="1954402" y="2810"/>
            <a:chExt cx="4772545" cy="4515477"/>
          </a:xfrm>
        </p:grpSpPr>
        <p:grpSp>
          <p:nvGrpSpPr>
            <p:cNvPr id="26" name="Grouper 25"/>
            <p:cNvGrpSpPr/>
            <p:nvPr/>
          </p:nvGrpSpPr>
          <p:grpSpPr>
            <a:xfrm>
              <a:off x="3920473" y="2536666"/>
              <a:ext cx="1146273" cy="1370206"/>
              <a:chOff x="912645" y="3108464"/>
              <a:chExt cx="1294707" cy="1654919"/>
            </a:xfrm>
          </p:grpSpPr>
          <p:sp>
            <p:nvSpPr>
              <p:cNvPr id="8" name="ZoneTexte 7"/>
              <p:cNvSpPr txBox="1"/>
              <p:nvPr/>
            </p:nvSpPr>
            <p:spPr>
              <a:xfrm>
                <a:off x="1040288" y="4317308"/>
                <a:ext cx="1029821" cy="446075"/>
              </a:xfrm>
              <a:prstGeom prst="rect">
                <a:avLst/>
              </a:prstGeom>
              <a:noFill/>
            </p:spPr>
            <p:txBody>
              <a:bodyPr wrap="none" rtlCol="0">
                <a:spAutoFit/>
              </a:bodyPr>
              <a:lstStyle/>
              <a:p>
                <a:r>
                  <a:rPr lang="fr-FR" dirty="0"/>
                  <a:t>i</a:t>
                </a:r>
                <a:r>
                  <a:rPr lang="fr-FR" dirty="0" smtClean="0"/>
                  <a:t>nfo trafic</a:t>
                </a:r>
                <a:endParaRPr lang="fr-FR" dirty="0"/>
              </a:p>
            </p:txBody>
          </p:sp>
          <p:pic>
            <p:nvPicPr>
              <p:cNvPr id="13" name="Image 12"/>
              <p:cNvPicPr>
                <a:picLocks noChangeAspect="1"/>
              </p:cNvPicPr>
              <p:nvPr/>
            </p:nvPicPr>
            <p:blipFill>
              <a:blip r:embed="rId3"/>
              <a:stretch>
                <a:fillRect/>
              </a:stretch>
            </p:blipFill>
            <p:spPr>
              <a:xfrm>
                <a:off x="912645" y="3108464"/>
                <a:ext cx="1294707" cy="1156605"/>
              </a:xfrm>
              <a:prstGeom prst="rect">
                <a:avLst/>
              </a:prstGeom>
            </p:spPr>
          </p:pic>
        </p:grpSp>
        <p:sp>
          <p:nvSpPr>
            <p:cNvPr id="9" name="ZoneTexte 8"/>
            <p:cNvSpPr txBox="1"/>
            <p:nvPr/>
          </p:nvSpPr>
          <p:spPr>
            <a:xfrm>
              <a:off x="4808682" y="2387054"/>
              <a:ext cx="1599045" cy="338554"/>
            </a:xfrm>
            <a:prstGeom prst="rect">
              <a:avLst/>
            </a:prstGeom>
            <a:noFill/>
          </p:spPr>
          <p:txBody>
            <a:bodyPr wrap="square" rtlCol="0">
              <a:spAutoFit/>
            </a:bodyPr>
            <a:lstStyle/>
            <a:p>
              <a:r>
                <a:rPr lang="fr-FR" sz="1600" dirty="0"/>
                <a:t>p</a:t>
              </a:r>
              <a:r>
                <a:rPr lang="fr-FR" sz="1600" dirty="0" smtClean="0"/>
                <a:t>oints d’intérêt</a:t>
              </a:r>
              <a:endParaRPr lang="fr-FR" sz="1600" dirty="0"/>
            </a:p>
          </p:txBody>
        </p:sp>
        <p:pic>
          <p:nvPicPr>
            <p:cNvPr id="14" name="Image 13"/>
            <p:cNvPicPr>
              <a:picLocks noChangeAspect="1"/>
            </p:cNvPicPr>
            <p:nvPr/>
          </p:nvPicPr>
          <p:blipFill rotWithShape="1">
            <a:blip r:embed="rId4"/>
            <a:srcRect t="-1" b="6180"/>
            <a:stretch/>
          </p:blipFill>
          <p:spPr>
            <a:xfrm>
              <a:off x="4923816" y="1217892"/>
              <a:ext cx="1077475" cy="1089113"/>
            </a:xfrm>
            <a:prstGeom prst="rect">
              <a:avLst/>
            </a:prstGeom>
          </p:spPr>
        </p:pic>
        <p:grpSp>
          <p:nvGrpSpPr>
            <p:cNvPr id="32" name="Grouper 31"/>
            <p:cNvGrpSpPr/>
            <p:nvPr/>
          </p:nvGrpSpPr>
          <p:grpSpPr>
            <a:xfrm>
              <a:off x="3033349" y="1217892"/>
              <a:ext cx="933306" cy="1538494"/>
              <a:chOff x="2519636" y="2088991"/>
              <a:chExt cx="1185312" cy="2051324"/>
            </a:xfrm>
          </p:grpSpPr>
          <p:sp>
            <p:nvSpPr>
              <p:cNvPr id="12" name="ZoneTexte 11"/>
              <p:cNvSpPr txBox="1"/>
              <p:nvPr/>
            </p:nvSpPr>
            <p:spPr>
              <a:xfrm>
                <a:off x="2540371" y="3647873"/>
                <a:ext cx="1164577" cy="492442"/>
              </a:xfrm>
              <a:prstGeom prst="rect">
                <a:avLst/>
              </a:prstGeom>
              <a:noFill/>
            </p:spPr>
            <p:txBody>
              <a:bodyPr wrap="none" rtlCol="0">
                <a:spAutoFit/>
              </a:bodyPr>
              <a:lstStyle/>
              <a:p>
                <a:pPr algn="ctr"/>
                <a:r>
                  <a:rPr lang="fr-FR" dirty="0" smtClean="0"/>
                  <a:t>navigation</a:t>
                </a:r>
                <a:endParaRPr lang="fr-FR" dirty="0"/>
              </a:p>
            </p:txBody>
          </p:sp>
          <p:pic>
            <p:nvPicPr>
              <p:cNvPr id="15" name="Image 14"/>
              <p:cNvPicPr>
                <a:picLocks noChangeAspect="1"/>
              </p:cNvPicPr>
              <p:nvPr/>
            </p:nvPicPr>
            <p:blipFill rotWithShape="1">
              <a:blip r:embed="rId5"/>
              <a:srcRect l="55020" r="11482"/>
              <a:stretch/>
            </p:blipFill>
            <p:spPr>
              <a:xfrm flipV="1">
                <a:off x="2519636" y="2088991"/>
                <a:ext cx="1164323" cy="1495817"/>
              </a:xfrm>
              <a:prstGeom prst="rect">
                <a:avLst/>
              </a:prstGeom>
            </p:spPr>
          </p:pic>
        </p:grpSp>
        <p:grpSp>
          <p:nvGrpSpPr>
            <p:cNvPr id="17" name="Grouper 16"/>
            <p:cNvGrpSpPr/>
            <p:nvPr/>
          </p:nvGrpSpPr>
          <p:grpSpPr>
            <a:xfrm>
              <a:off x="1954402" y="2810"/>
              <a:ext cx="4772545" cy="4515477"/>
              <a:chOff x="1954402" y="2810"/>
              <a:chExt cx="4772545" cy="4515477"/>
            </a:xfrm>
          </p:grpSpPr>
          <p:sp>
            <p:nvSpPr>
              <p:cNvPr id="18" name="Ellipse 17"/>
              <p:cNvSpPr/>
              <p:nvPr/>
            </p:nvSpPr>
            <p:spPr>
              <a:xfrm>
                <a:off x="2597727" y="407848"/>
                <a:ext cx="3871616" cy="35910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ZoneTexte 18"/>
              <p:cNvSpPr txBox="1"/>
              <p:nvPr/>
            </p:nvSpPr>
            <p:spPr>
              <a:xfrm>
                <a:off x="1954402" y="580551"/>
                <a:ext cx="1599717" cy="461665"/>
              </a:xfrm>
              <a:prstGeom prst="rect">
                <a:avLst/>
              </a:prstGeom>
              <a:noFill/>
            </p:spPr>
            <p:txBody>
              <a:bodyPr wrap="none" rtlCol="0">
                <a:spAutoFit/>
                <a:scene3d>
                  <a:camera prst="obliqueTopLeft">
                    <a:rot lat="0" lon="0" rev="2160000"/>
                  </a:camera>
                  <a:lightRig rig="threePt" dir="t"/>
                </a:scene3d>
              </a:bodyPr>
              <a:lstStyle/>
              <a:p>
                <a:r>
                  <a:rPr lang="fr-FR" sz="2400" dirty="0" smtClean="0">
                    <a:solidFill>
                      <a:srgbClr val="558ED5"/>
                    </a:solidFill>
                  </a:rPr>
                  <a:t>localisation</a:t>
                </a:r>
                <a:endParaRPr lang="fr-FR" sz="2400" dirty="0">
                  <a:solidFill>
                    <a:srgbClr val="558ED5"/>
                  </a:solidFill>
                </a:endParaRPr>
              </a:p>
            </p:txBody>
          </p:sp>
          <p:sp>
            <p:nvSpPr>
              <p:cNvPr id="20" name="ZoneTexte 19"/>
              <p:cNvSpPr txBox="1"/>
              <p:nvPr/>
            </p:nvSpPr>
            <p:spPr>
              <a:xfrm rot="4320000">
                <a:off x="5605261" y="662831"/>
                <a:ext cx="1781708" cy="461665"/>
              </a:xfrm>
              <a:prstGeom prst="rect">
                <a:avLst/>
              </a:prstGeom>
              <a:noFill/>
            </p:spPr>
            <p:txBody>
              <a:bodyPr wrap="none" rtlCol="0">
                <a:spAutoFit/>
                <a:scene3d>
                  <a:camera prst="obliqueBottomRight">
                    <a:rot lat="0" lon="0" rev="1740000"/>
                  </a:camera>
                  <a:lightRig rig="threePt" dir="t"/>
                </a:scene3d>
              </a:bodyPr>
              <a:lstStyle/>
              <a:p>
                <a:r>
                  <a:rPr lang="fr-FR" sz="2400" dirty="0" smtClean="0">
                    <a:solidFill>
                      <a:srgbClr val="558ED5"/>
                    </a:solidFill>
                  </a:rPr>
                  <a:t>cartographie</a:t>
                </a:r>
                <a:endParaRPr lang="fr-FR" sz="2400" dirty="0">
                  <a:solidFill>
                    <a:srgbClr val="558ED5"/>
                  </a:solidFill>
                </a:endParaRPr>
              </a:p>
            </p:txBody>
          </p:sp>
          <p:sp>
            <p:nvSpPr>
              <p:cNvPr id="21" name="ZoneTexte 20"/>
              <p:cNvSpPr txBox="1"/>
              <p:nvPr/>
            </p:nvSpPr>
            <p:spPr>
              <a:xfrm>
                <a:off x="3049876" y="4056622"/>
                <a:ext cx="2905663" cy="461665"/>
              </a:xfrm>
              <a:prstGeom prst="rect">
                <a:avLst/>
              </a:prstGeom>
              <a:noFill/>
            </p:spPr>
            <p:txBody>
              <a:bodyPr wrap="none" rtlCol="0">
                <a:spAutoFit/>
                <a:scene3d>
                  <a:camera prst="obliqueTopLeft">
                    <a:rot lat="0" lon="0" rev="0"/>
                  </a:camera>
                  <a:lightRig rig="threePt" dir="t"/>
                </a:scene3d>
              </a:bodyPr>
              <a:lstStyle/>
              <a:p>
                <a:r>
                  <a:rPr lang="fr-FR" sz="2400" dirty="0" smtClean="0">
                    <a:solidFill>
                      <a:srgbClr val="558ED5"/>
                    </a:solidFill>
                  </a:rPr>
                  <a:t>radiocommunications</a:t>
                </a:r>
                <a:endParaRPr lang="fr-FR" sz="2400" dirty="0">
                  <a:solidFill>
                    <a:srgbClr val="558ED5"/>
                  </a:solidFill>
                </a:endParaRPr>
              </a:p>
            </p:txBody>
          </p:sp>
        </p:grpSp>
      </p:grpSp>
      <p:sp>
        <p:nvSpPr>
          <p:cNvPr id="23" name="ZoneTexte 22"/>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24" name="ZoneTexte 23"/>
          <p:cNvSpPr txBox="1"/>
          <p:nvPr/>
        </p:nvSpPr>
        <p:spPr>
          <a:xfrm>
            <a:off x="232901" y="3392974"/>
            <a:ext cx="2356509" cy="369332"/>
          </a:xfrm>
          <a:prstGeom prst="rect">
            <a:avLst/>
          </a:prstGeom>
          <a:noFill/>
        </p:spPr>
        <p:txBody>
          <a:bodyPr wrap="none" rtlCol="0">
            <a:spAutoFit/>
          </a:bodyPr>
          <a:lstStyle/>
          <a:p>
            <a:pPr algn="ctr"/>
            <a:r>
              <a:rPr lang="fr-FR" b="1" i="1" dirty="0"/>
              <a:t>Les 3 </a:t>
            </a:r>
            <a:r>
              <a:rPr lang="fr-FR" b="1" i="1" dirty="0" smtClean="0"/>
              <a:t>applications-clés</a:t>
            </a:r>
          </a:p>
        </p:txBody>
      </p:sp>
      <p:sp>
        <p:nvSpPr>
          <p:cNvPr id="5" name="Espace réservé du numéro de diapositive 4"/>
          <p:cNvSpPr>
            <a:spLocks noGrp="1"/>
          </p:cNvSpPr>
          <p:nvPr>
            <p:ph type="sldNum" sz="quarter" idx="12"/>
          </p:nvPr>
        </p:nvSpPr>
        <p:spPr/>
        <p:txBody>
          <a:bodyPr/>
          <a:lstStyle/>
          <a:p>
            <a:fld id="{DBC666E5-35C2-9145-B701-407EC70B1CE9}" type="slidenum">
              <a:rPr lang="fr-FR" smtClean="0"/>
              <a:t>4</a:t>
            </a:fld>
            <a:endParaRPr lang="fr-FR"/>
          </a:p>
        </p:txBody>
      </p:sp>
      <p:sp>
        <p:nvSpPr>
          <p:cNvPr id="22"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21922945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531288" y="2913339"/>
            <a:ext cx="1662012" cy="1248402"/>
            <a:chOff x="531288" y="3748914"/>
            <a:chExt cx="1662012" cy="1248402"/>
          </a:xfrm>
        </p:grpSpPr>
        <p:sp>
          <p:nvSpPr>
            <p:cNvPr id="10" name="ZoneTexte 9"/>
            <p:cNvSpPr txBox="1"/>
            <p:nvPr/>
          </p:nvSpPr>
          <p:spPr>
            <a:xfrm>
              <a:off x="531288" y="4627984"/>
              <a:ext cx="1662012" cy="369332"/>
            </a:xfrm>
            <a:prstGeom prst="rect">
              <a:avLst/>
            </a:prstGeom>
            <a:noFill/>
          </p:spPr>
          <p:txBody>
            <a:bodyPr wrap="none" rtlCol="0">
              <a:spAutoFit/>
            </a:bodyPr>
            <a:lstStyle/>
            <a:p>
              <a:r>
                <a:rPr lang="fr-FR" dirty="0"/>
                <a:t>t</a:t>
              </a:r>
              <a:r>
                <a:rPr lang="fr-FR" dirty="0" smtClean="0"/>
                <a:t>emps de parcours</a:t>
              </a:r>
              <a:endParaRPr lang="fr-FR" dirty="0"/>
            </a:p>
          </p:txBody>
        </p:sp>
        <p:pic>
          <p:nvPicPr>
            <p:cNvPr id="16" name="Image 15"/>
            <p:cNvPicPr>
              <a:picLocks noChangeAspect="1"/>
            </p:cNvPicPr>
            <p:nvPr/>
          </p:nvPicPr>
          <p:blipFill>
            <a:blip r:embed="rId3"/>
            <a:stretch>
              <a:fillRect/>
            </a:stretch>
          </p:blipFill>
          <p:spPr>
            <a:xfrm>
              <a:off x="760310" y="3748914"/>
              <a:ext cx="1432990" cy="831029"/>
            </a:xfrm>
            <a:prstGeom prst="rect">
              <a:avLst/>
            </a:prstGeom>
          </p:spPr>
        </p:pic>
      </p:grpSp>
      <p:grpSp>
        <p:nvGrpSpPr>
          <p:cNvPr id="28" name="Grouper 27"/>
          <p:cNvGrpSpPr/>
          <p:nvPr/>
        </p:nvGrpSpPr>
        <p:grpSpPr>
          <a:xfrm>
            <a:off x="982639" y="711530"/>
            <a:ext cx="963912" cy="1628225"/>
            <a:chOff x="3839311" y="2988734"/>
            <a:chExt cx="924759" cy="1867970"/>
          </a:xfrm>
        </p:grpSpPr>
        <p:sp>
          <p:nvSpPr>
            <p:cNvPr id="7" name="ZoneTexte 6"/>
            <p:cNvSpPr txBox="1"/>
            <p:nvPr/>
          </p:nvSpPr>
          <p:spPr>
            <a:xfrm>
              <a:off x="3927006" y="4432990"/>
              <a:ext cx="597706" cy="423714"/>
            </a:xfrm>
            <a:prstGeom prst="rect">
              <a:avLst/>
            </a:prstGeom>
            <a:noFill/>
          </p:spPr>
          <p:txBody>
            <a:bodyPr wrap="none" rtlCol="0">
              <a:spAutoFit/>
            </a:bodyPr>
            <a:lstStyle/>
            <a:p>
              <a:r>
                <a:rPr lang="fr-FR" dirty="0" smtClean="0"/>
                <a:t>radars</a:t>
              </a:r>
              <a:endParaRPr lang="fr-FR" dirty="0"/>
            </a:p>
          </p:txBody>
        </p:sp>
        <p:pic>
          <p:nvPicPr>
            <p:cNvPr id="17" name="Image 16"/>
            <p:cNvPicPr>
              <a:picLocks noChangeAspect="1"/>
            </p:cNvPicPr>
            <p:nvPr/>
          </p:nvPicPr>
          <p:blipFill>
            <a:blip r:embed="rId4"/>
            <a:stretch>
              <a:fillRect/>
            </a:stretch>
          </p:blipFill>
          <p:spPr>
            <a:xfrm>
              <a:off x="3839311" y="2988734"/>
              <a:ext cx="924759" cy="1387139"/>
            </a:xfrm>
            <a:prstGeom prst="rect">
              <a:avLst/>
            </a:prstGeom>
          </p:spPr>
        </p:pic>
      </p:grpSp>
      <p:grpSp>
        <p:nvGrpSpPr>
          <p:cNvPr id="24" name="Grouper 23"/>
          <p:cNvGrpSpPr/>
          <p:nvPr/>
        </p:nvGrpSpPr>
        <p:grpSpPr>
          <a:xfrm>
            <a:off x="7276742" y="2913339"/>
            <a:ext cx="992369" cy="1295569"/>
            <a:chOff x="1466950" y="1034590"/>
            <a:chExt cx="1173963" cy="1727424"/>
          </a:xfrm>
        </p:grpSpPr>
        <p:pic>
          <p:nvPicPr>
            <p:cNvPr id="18" name="Image 17"/>
            <p:cNvPicPr>
              <a:picLocks noChangeAspect="1"/>
            </p:cNvPicPr>
            <p:nvPr/>
          </p:nvPicPr>
          <p:blipFill>
            <a:blip r:embed="rId5"/>
            <a:stretch>
              <a:fillRect/>
            </a:stretch>
          </p:blipFill>
          <p:spPr>
            <a:xfrm>
              <a:off x="1466950" y="1034590"/>
              <a:ext cx="1173963" cy="1173963"/>
            </a:xfrm>
            <a:prstGeom prst="rect">
              <a:avLst/>
            </a:prstGeom>
          </p:spPr>
        </p:pic>
        <p:sp>
          <p:nvSpPr>
            <p:cNvPr id="19" name="ZoneTexte 18"/>
            <p:cNvSpPr txBox="1"/>
            <p:nvPr/>
          </p:nvSpPr>
          <p:spPr>
            <a:xfrm>
              <a:off x="1648544" y="2269572"/>
              <a:ext cx="797815" cy="492442"/>
            </a:xfrm>
            <a:prstGeom prst="rect">
              <a:avLst/>
            </a:prstGeom>
            <a:noFill/>
          </p:spPr>
          <p:txBody>
            <a:bodyPr wrap="none" rtlCol="0">
              <a:spAutoFit/>
            </a:bodyPr>
            <a:lstStyle/>
            <a:p>
              <a:r>
                <a:rPr lang="fr-FR" dirty="0"/>
                <a:t>m</a:t>
              </a:r>
              <a:r>
                <a:rPr lang="fr-FR" dirty="0" smtClean="0"/>
                <a:t>étéo </a:t>
              </a:r>
              <a:endParaRPr lang="fr-FR" dirty="0"/>
            </a:p>
          </p:txBody>
        </p:sp>
      </p:grpSp>
      <p:grpSp>
        <p:nvGrpSpPr>
          <p:cNvPr id="25" name="Grouper 24"/>
          <p:cNvGrpSpPr/>
          <p:nvPr/>
        </p:nvGrpSpPr>
        <p:grpSpPr>
          <a:xfrm>
            <a:off x="7276742" y="721559"/>
            <a:ext cx="1223112" cy="1248864"/>
            <a:chOff x="4530460" y="1314643"/>
            <a:chExt cx="1229540" cy="1355922"/>
          </a:xfrm>
        </p:grpSpPr>
        <p:pic>
          <p:nvPicPr>
            <p:cNvPr id="20" name="Image 19"/>
            <p:cNvPicPr>
              <a:picLocks noChangeAspect="1"/>
            </p:cNvPicPr>
            <p:nvPr/>
          </p:nvPicPr>
          <p:blipFill rotWithShape="1">
            <a:blip r:embed="rId6"/>
            <a:srcRect l="4" r="51252"/>
            <a:stretch/>
          </p:blipFill>
          <p:spPr>
            <a:xfrm>
              <a:off x="4530460" y="1314643"/>
              <a:ext cx="1229540" cy="893910"/>
            </a:xfrm>
            <a:prstGeom prst="rect">
              <a:avLst/>
            </a:prstGeom>
          </p:spPr>
        </p:pic>
        <p:sp>
          <p:nvSpPr>
            <p:cNvPr id="22" name="ZoneTexte 21"/>
            <p:cNvSpPr txBox="1"/>
            <p:nvPr/>
          </p:nvSpPr>
          <p:spPr>
            <a:xfrm>
              <a:off x="4705862" y="2269572"/>
              <a:ext cx="718659" cy="400993"/>
            </a:xfrm>
            <a:prstGeom prst="rect">
              <a:avLst/>
            </a:prstGeom>
            <a:noFill/>
          </p:spPr>
          <p:txBody>
            <a:bodyPr wrap="none" rtlCol="0">
              <a:spAutoFit/>
            </a:bodyPr>
            <a:lstStyle/>
            <a:p>
              <a:r>
                <a:rPr lang="fr-FR" dirty="0" smtClean="0"/>
                <a:t>parking</a:t>
              </a:r>
              <a:endParaRPr lang="fr-FR" dirty="0"/>
            </a:p>
          </p:txBody>
        </p:sp>
      </p:grpSp>
      <p:grpSp>
        <p:nvGrpSpPr>
          <p:cNvPr id="26" name="Grouper 25"/>
          <p:cNvGrpSpPr/>
          <p:nvPr/>
        </p:nvGrpSpPr>
        <p:grpSpPr>
          <a:xfrm>
            <a:off x="1954402" y="129315"/>
            <a:ext cx="4772545" cy="4515477"/>
            <a:chOff x="1954402" y="2810"/>
            <a:chExt cx="4772545" cy="4515477"/>
          </a:xfrm>
        </p:grpSpPr>
        <p:grpSp>
          <p:nvGrpSpPr>
            <p:cNvPr id="29" name="Grouper 28"/>
            <p:cNvGrpSpPr/>
            <p:nvPr/>
          </p:nvGrpSpPr>
          <p:grpSpPr>
            <a:xfrm>
              <a:off x="3920473" y="2536666"/>
              <a:ext cx="1146273" cy="1370206"/>
              <a:chOff x="912645" y="3108464"/>
              <a:chExt cx="1294707" cy="1654919"/>
            </a:xfrm>
          </p:grpSpPr>
          <p:sp>
            <p:nvSpPr>
              <p:cNvPr id="51" name="ZoneTexte 50"/>
              <p:cNvSpPr txBox="1"/>
              <p:nvPr/>
            </p:nvSpPr>
            <p:spPr>
              <a:xfrm>
                <a:off x="1040288" y="4317308"/>
                <a:ext cx="1029821" cy="446075"/>
              </a:xfrm>
              <a:prstGeom prst="rect">
                <a:avLst/>
              </a:prstGeom>
              <a:noFill/>
            </p:spPr>
            <p:txBody>
              <a:bodyPr wrap="none" rtlCol="0">
                <a:spAutoFit/>
              </a:bodyPr>
              <a:lstStyle/>
              <a:p>
                <a:r>
                  <a:rPr lang="fr-FR" dirty="0"/>
                  <a:t>i</a:t>
                </a:r>
                <a:r>
                  <a:rPr lang="fr-FR" dirty="0" smtClean="0"/>
                  <a:t>nfo trafic</a:t>
                </a:r>
                <a:endParaRPr lang="fr-FR" dirty="0"/>
              </a:p>
            </p:txBody>
          </p:sp>
          <p:pic>
            <p:nvPicPr>
              <p:cNvPr id="52" name="Image 51"/>
              <p:cNvPicPr>
                <a:picLocks noChangeAspect="1"/>
              </p:cNvPicPr>
              <p:nvPr/>
            </p:nvPicPr>
            <p:blipFill>
              <a:blip r:embed="rId7"/>
              <a:stretch>
                <a:fillRect/>
              </a:stretch>
            </p:blipFill>
            <p:spPr>
              <a:xfrm>
                <a:off x="912645" y="3108464"/>
                <a:ext cx="1294707" cy="1156605"/>
              </a:xfrm>
              <a:prstGeom prst="rect">
                <a:avLst/>
              </a:prstGeom>
            </p:spPr>
          </p:pic>
        </p:grpSp>
        <p:sp>
          <p:nvSpPr>
            <p:cNvPr id="30" name="ZoneTexte 29"/>
            <p:cNvSpPr txBox="1"/>
            <p:nvPr/>
          </p:nvSpPr>
          <p:spPr>
            <a:xfrm>
              <a:off x="4808682" y="2387054"/>
              <a:ext cx="1599045" cy="338554"/>
            </a:xfrm>
            <a:prstGeom prst="rect">
              <a:avLst/>
            </a:prstGeom>
            <a:noFill/>
          </p:spPr>
          <p:txBody>
            <a:bodyPr wrap="square" rtlCol="0">
              <a:spAutoFit/>
            </a:bodyPr>
            <a:lstStyle/>
            <a:p>
              <a:r>
                <a:rPr lang="fr-FR" sz="1600" dirty="0"/>
                <a:t>p</a:t>
              </a:r>
              <a:r>
                <a:rPr lang="fr-FR" sz="1600" dirty="0" smtClean="0"/>
                <a:t>oints d’intérêt</a:t>
              </a:r>
              <a:endParaRPr lang="fr-FR" sz="1600" dirty="0"/>
            </a:p>
          </p:txBody>
        </p:sp>
        <p:pic>
          <p:nvPicPr>
            <p:cNvPr id="31" name="Image 30"/>
            <p:cNvPicPr>
              <a:picLocks noChangeAspect="1"/>
            </p:cNvPicPr>
            <p:nvPr/>
          </p:nvPicPr>
          <p:blipFill rotWithShape="1">
            <a:blip r:embed="rId8"/>
            <a:srcRect t="-1" b="6180"/>
            <a:stretch/>
          </p:blipFill>
          <p:spPr>
            <a:xfrm>
              <a:off x="4923816" y="1217892"/>
              <a:ext cx="1077475" cy="1089113"/>
            </a:xfrm>
            <a:prstGeom prst="rect">
              <a:avLst/>
            </a:prstGeom>
          </p:spPr>
        </p:pic>
        <p:grpSp>
          <p:nvGrpSpPr>
            <p:cNvPr id="32" name="Grouper 31"/>
            <p:cNvGrpSpPr/>
            <p:nvPr/>
          </p:nvGrpSpPr>
          <p:grpSpPr>
            <a:xfrm>
              <a:off x="3033349" y="1217892"/>
              <a:ext cx="933306" cy="1538494"/>
              <a:chOff x="2519636" y="2088991"/>
              <a:chExt cx="1185312" cy="2051324"/>
            </a:xfrm>
          </p:grpSpPr>
          <p:sp>
            <p:nvSpPr>
              <p:cNvPr id="49" name="ZoneTexte 48"/>
              <p:cNvSpPr txBox="1"/>
              <p:nvPr/>
            </p:nvSpPr>
            <p:spPr>
              <a:xfrm>
                <a:off x="2540371" y="3647873"/>
                <a:ext cx="1164577" cy="492442"/>
              </a:xfrm>
              <a:prstGeom prst="rect">
                <a:avLst/>
              </a:prstGeom>
              <a:noFill/>
            </p:spPr>
            <p:txBody>
              <a:bodyPr wrap="none" rtlCol="0">
                <a:spAutoFit/>
              </a:bodyPr>
              <a:lstStyle/>
              <a:p>
                <a:pPr algn="ctr"/>
                <a:r>
                  <a:rPr lang="fr-FR" dirty="0" smtClean="0"/>
                  <a:t>navigation</a:t>
                </a:r>
                <a:endParaRPr lang="fr-FR" dirty="0"/>
              </a:p>
            </p:txBody>
          </p:sp>
          <p:pic>
            <p:nvPicPr>
              <p:cNvPr id="50" name="Image 49"/>
              <p:cNvPicPr>
                <a:picLocks noChangeAspect="1"/>
              </p:cNvPicPr>
              <p:nvPr/>
            </p:nvPicPr>
            <p:blipFill rotWithShape="1">
              <a:blip r:embed="rId9"/>
              <a:srcRect l="55020" r="11482"/>
              <a:stretch/>
            </p:blipFill>
            <p:spPr>
              <a:xfrm flipV="1">
                <a:off x="2519636" y="2088991"/>
                <a:ext cx="1164323" cy="1495817"/>
              </a:xfrm>
              <a:prstGeom prst="rect">
                <a:avLst/>
              </a:prstGeom>
            </p:spPr>
          </p:pic>
        </p:grpSp>
        <p:grpSp>
          <p:nvGrpSpPr>
            <p:cNvPr id="44" name="Grouper 43"/>
            <p:cNvGrpSpPr/>
            <p:nvPr/>
          </p:nvGrpSpPr>
          <p:grpSpPr>
            <a:xfrm>
              <a:off x="1954402" y="2810"/>
              <a:ext cx="4772545" cy="4515477"/>
              <a:chOff x="1954402" y="2810"/>
              <a:chExt cx="4772545" cy="4515477"/>
            </a:xfrm>
          </p:grpSpPr>
          <p:sp>
            <p:nvSpPr>
              <p:cNvPr id="45" name="Ellipse 44"/>
              <p:cNvSpPr/>
              <p:nvPr/>
            </p:nvSpPr>
            <p:spPr>
              <a:xfrm>
                <a:off x="2597727" y="407848"/>
                <a:ext cx="3871616" cy="35910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ZoneTexte 45"/>
              <p:cNvSpPr txBox="1"/>
              <p:nvPr/>
            </p:nvSpPr>
            <p:spPr>
              <a:xfrm>
                <a:off x="1954402" y="580551"/>
                <a:ext cx="1599717" cy="461665"/>
              </a:xfrm>
              <a:prstGeom prst="rect">
                <a:avLst/>
              </a:prstGeom>
              <a:noFill/>
            </p:spPr>
            <p:txBody>
              <a:bodyPr wrap="none" rtlCol="0">
                <a:spAutoFit/>
                <a:scene3d>
                  <a:camera prst="obliqueTopLeft">
                    <a:rot lat="0" lon="0" rev="2160000"/>
                  </a:camera>
                  <a:lightRig rig="threePt" dir="t"/>
                </a:scene3d>
              </a:bodyPr>
              <a:lstStyle/>
              <a:p>
                <a:r>
                  <a:rPr lang="fr-FR" sz="2400" dirty="0" smtClean="0">
                    <a:solidFill>
                      <a:srgbClr val="558ED5"/>
                    </a:solidFill>
                  </a:rPr>
                  <a:t>localisation</a:t>
                </a:r>
                <a:endParaRPr lang="fr-FR" sz="2400" dirty="0">
                  <a:solidFill>
                    <a:srgbClr val="558ED5"/>
                  </a:solidFill>
                </a:endParaRPr>
              </a:p>
            </p:txBody>
          </p:sp>
          <p:sp>
            <p:nvSpPr>
              <p:cNvPr id="47" name="ZoneTexte 46"/>
              <p:cNvSpPr txBox="1"/>
              <p:nvPr/>
            </p:nvSpPr>
            <p:spPr>
              <a:xfrm rot="4320000">
                <a:off x="5605261" y="662831"/>
                <a:ext cx="1781708" cy="461665"/>
              </a:xfrm>
              <a:prstGeom prst="rect">
                <a:avLst/>
              </a:prstGeom>
              <a:noFill/>
            </p:spPr>
            <p:txBody>
              <a:bodyPr wrap="none" rtlCol="0">
                <a:spAutoFit/>
                <a:scene3d>
                  <a:camera prst="obliqueBottomRight">
                    <a:rot lat="0" lon="0" rev="1740000"/>
                  </a:camera>
                  <a:lightRig rig="threePt" dir="t"/>
                </a:scene3d>
              </a:bodyPr>
              <a:lstStyle/>
              <a:p>
                <a:r>
                  <a:rPr lang="fr-FR" sz="2400" dirty="0" smtClean="0">
                    <a:solidFill>
                      <a:srgbClr val="558ED5"/>
                    </a:solidFill>
                  </a:rPr>
                  <a:t>cartographie</a:t>
                </a:r>
                <a:endParaRPr lang="fr-FR" sz="2400" dirty="0">
                  <a:solidFill>
                    <a:srgbClr val="558ED5"/>
                  </a:solidFill>
                </a:endParaRPr>
              </a:p>
            </p:txBody>
          </p:sp>
          <p:sp>
            <p:nvSpPr>
              <p:cNvPr id="48" name="ZoneTexte 47"/>
              <p:cNvSpPr txBox="1"/>
              <p:nvPr/>
            </p:nvSpPr>
            <p:spPr>
              <a:xfrm>
                <a:off x="3049876" y="4056622"/>
                <a:ext cx="2905663" cy="461665"/>
              </a:xfrm>
              <a:prstGeom prst="rect">
                <a:avLst/>
              </a:prstGeom>
              <a:noFill/>
            </p:spPr>
            <p:txBody>
              <a:bodyPr wrap="none" rtlCol="0">
                <a:spAutoFit/>
                <a:scene3d>
                  <a:camera prst="obliqueTopLeft">
                    <a:rot lat="0" lon="0" rev="0"/>
                  </a:camera>
                  <a:lightRig rig="threePt" dir="t"/>
                </a:scene3d>
              </a:bodyPr>
              <a:lstStyle/>
              <a:p>
                <a:r>
                  <a:rPr lang="fr-FR" sz="2400" dirty="0" smtClean="0">
                    <a:solidFill>
                      <a:srgbClr val="558ED5"/>
                    </a:solidFill>
                  </a:rPr>
                  <a:t>radiocommunications</a:t>
                </a:r>
                <a:endParaRPr lang="fr-FR" sz="2400" dirty="0">
                  <a:solidFill>
                    <a:srgbClr val="558ED5"/>
                  </a:solidFill>
                </a:endParaRPr>
              </a:p>
            </p:txBody>
          </p:sp>
        </p:grpSp>
      </p:grpSp>
      <p:sp>
        <p:nvSpPr>
          <p:cNvPr id="55" name="ZoneTexte 54"/>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3" name="Espace réservé du numéro de diapositive 2"/>
          <p:cNvSpPr>
            <a:spLocks noGrp="1"/>
          </p:cNvSpPr>
          <p:nvPr>
            <p:ph type="sldNum" sz="quarter" idx="12"/>
          </p:nvPr>
        </p:nvSpPr>
        <p:spPr/>
        <p:txBody>
          <a:bodyPr/>
          <a:lstStyle/>
          <a:p>
            <a:fld id="{DBC666E5-35C2-9145-B701-407EC70B1CE9}" type="slidenum">
              <a:rPr lang="fr-FR" smtClean="0"/>
              <a:t>5</a:t>
            </a:fld>
            <a:endParaRPr lang="fr-FR"/>
          </a:p>
        </p:txBody>
      </p:sp>
      <p:sp>
        <p:nvSpPr>
          <p:cNvPr id="33"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40231188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5415889" y="155948"/>
            <a:ext cx="3549854" cy="4519708"/>
          </a:xfrm>
          <a:prstGeom prst="rect">
            <a:avLst/>
          </a:prstGeom>
        </p:spPr>
      </p:pic>
      <p:pic>
        <p:nvPicPr>
          <p:cNvPr id="7" name="Image 6"/>
          <p:cNvPicPr>
            <a:picLocks noChangeAspect="1"/>
          </p:cNvPicPr>
          <p:nvPr/>
        </p:nvPicPr>
        <p:blipFill rotWithShape="1">
          <a:blip r:embed="rId3"/>
          <a:srcRect l="55020" r="11482"/>
          <a:stretch/>
        </p:blipFill>
        <p:spPr>
          <a:xfrm flipV="1">
            <a:off x="2743683" y="2109024"/>
            <a:ext cx="916779" cy="1121863"/>
          </a:xfrm>
          <a:prstGeom prst="rect">
            <a:avLst/>
          </a:prstGeom>
        </p:spPr>
      </p:pic>
      <p:sp>
        <p:nvSpPr>
          <p:cNvPr id="8" name="ZoneTexte 7"/>
          <p:cNvSpPr txBox="1"/>
          <p:nvPr/>
        </p:nvSpPr>
        <p:spPr>
          <a:xfrm>
            <a:off x="1664736" y="1471683"/>
            <a:ext cx="1599717" cy="461665"/>
          </a:xfrm>
          <a:prstGeom prst="rect">
            <a:avLst/>
          </a:prstGeom>
          <a:noFill/>
        </p:spPr>
        <p:txBody>
          <a:bodyPr wrap="none" rtlCol="0">
            <a:spAutoFit/>
            <a:scene3d>
              <a:camera prst="obliqueTopLeft">
                <a:rot lat="0" lon="0" rev="2160000"/>
              </a:camera>
              <a:lightRig rig="threePt" dir="t"/>
            </a:scene3d>
          </a:bodyPr>
          <a:lstStyle/>
          <a:p>
            <a:r>
              <a:rPr lang="fr-FR" sz="2400" dirty="0" smtClean="0">
                <a:solidFill>
                  <a:srgbClr val="558ED5"/>
                </a:solidFill>
              </a:rPr>
              <a:t>localisation</a:t>
            </a:r>
            <a:endParaRPr lang="fr-FR" sz="2400" dirty="0">
              <a:solidFill>
                <a:srgbClr val="558ED5"/>
              </a:solidFill>
            </a:endParaRPr>
          </a:p>
        </p:txBody>
      </p:sp>
      <p:sp>
        <p:nvSpPr>
          <p:cNvPr id="9" name="ZoneTexte 8"/>
          <p:cNvSpPr txBox="1"/>
          <p:nvPr/>
        </p:nvSpPr>
        <p:spPr>
          <a:xfrm>
            <a:off x="2743483" y="3278721"/>
            <a:ext cx="916979" cy="369332"/>
          </a:xfrm>
          <a:prstGeom prst="rect">
            <a:avLst/>
          </a:prstGeom>
          <a:noFill/>
        </p:spPr>
        <p:txBody>
          <a:bodyPr wrap="none" rtlCol="0">
            <a:spAutoFit/>
          </a:bodyPr>
          <a:lstStyle/>
          <a:p>
            <a:pPr algn="ctr"/>
            <a:r>
              <a:rPr lang="fr-FR" dirty="0" smtClean="0"/>
              <a:t>navigation</a:t>
            </a:r>
            <a:endParaRPr lang="fr-FR" dirty="0"/>
          </a:p>
        </p:txBody>
      </p:sp>
      <p:sp>
        <p:nvSpPr>
          <p:cNvPr id="10" name="ZoneTexte 9"/>
          <p:cNvSpPr txBox="1"/>
          <p:nvPr/>
        </p:nvSpPr>
        <p:spPr>
          <a:xfrm>
            <a:off x="1664736" y="3843858"/>
            <a:ext cx="3094317" cy="369332"/>
          </a:xfrm>
          <a:prstGeom prst="rect">
            <a:avLst/>
          </a:prstGeom>
          <a:noFill/>
        </p:spPr>
        <p:txBody>
          <a:bodyPr wrap="none" rtlCol="0">
            <a:spAutoFit/>
          </a:bodyPr>
          <a:lstStyle/>
          <a:p>
            <a:r>
              <a:rPr lang="fr-FR" b="1" i="1" dirty="0" smtClean="0"/>
              <a:t>Un héritage tombé du ciel !....</a:t>
            </a:r>
            <a:endParaRPr lang="fr-FR" b="1" i="1" dirty="0"/>
          </a:p>
        </p:txBody>
      </p:sp>
      <p:sp>
        <p:nvSpPr>
          <p:cNvPr id="12" name="Arc 11"/>
          <p:cNvSpPr/>
          <p:nvPr/>
        </p:nvSpPr>
        <p:spPr>
          <a:xfrm flipH="1">
            <a:off x="2289613" y="1687564"/>
            <a:ext cx="1949680" cy="1960489"/>
          </a:xfrm>
          <a:prstGeom prst="arc">
            <a:avLst>
              <a:gd name="adj1" fmla="val 16200000"/>
              <a:gd name="adj2" fmla="val 2100620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2" name="ZoneTexte 1"/>
          <p:cNvSpPr txBox="1"/>
          <p:nvPr/>
        </p:nvSpPr>
        <p:spPr>
          <a:xfrm>
            <a:off x="729380" y="941242"/>
            <a:ext cx="1673480" cy="369332"/>
          </a:xfrm>
          <a:prstGeom prst="rect">
            <a:avLst/>
          </a:prstGeom>
          <a:noFill/>
        </p:spPr>
        <p:txBody>
          <a:bodyPr wrap="none" rtlCol="0">
            <a:spAutoFit/>
          </a:bodyPr>
          <a:lstStyle/>
          <a:p>
            <a:r>
              <a:rPr lang="fr-FR" b="1" i="1" dirty="0" smtClean="0"/>
              <a:t>Michel </a:t>
            </a:r>
            <a:r>
              <a:rPr lang="fr-FR" b="1" i="1" dirty="0" err="1" smtClean="0"/>
              <a:t>Polacco</a:t>
            </a:r>
            <a:endParaRPr lang="fr-FR" b="1" i="1" dirty="0"/>
          </a:p>
        </p:txBody>
      </p:sp>
      <p:sp>
        <p:nvSpPr>
          <p:cNvPr id="3" name="Espace réservé du numéro de diapositive 2"/>
          <p:cNvSpPr>
            <a:spLocks noGrp="1"/>
          </p:cNvSpPr>
          <p:nvPr>
            <p:ph type="sldNum" sz="quarter" idx="12"/>
          </p:nvPr>
        </p:nvSpPr>
        <p:spPr/>
        <p:txBody>
          <a:bodyPr/>
          <a:lstStyle/>
          <a:p>
            <a:fld id="{DBC666E5-35C2-9145-B701-407EC70B1CE9}" type="slidenum">
              <a:rPr lang="fr-FR" smtClean="0"/>
              <a:t>6</a:t>
            </a:fld>
            <a:endParaRPr lang="fr-FR"/>
          </a:p>
        </p:txBody>
      </p:sp>
      <p:sp>
        <p:nvSpPr>
          <p:cNvPr id="14"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8764275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753677" y="2387054"/>
            <a:ext cx="1599045" cy="338554"/>
          </a:xfrm>
          <a:prstGeom prst="rect">
            <a:avLst/>
          </a:prstGeom>
          <a:noFill/>
        </p:spPr>
        <p:txBody>
          <a:bodyPr wrap="square" rtlCol="0">
            <a:spAutoFit/>
          </a:bodyPr>
          <a:lstStyle/>
          <a:p>
            <a:r>
              <a:rPr lang="fr-FR" sz="1600" dirty="0"/>
              <a:t>p</a:t>
            </a:r>
            <a:r>
              <a:rPr lang="fr-FR" sz="1600" dirty="0" smtClean="0"/>
              <a:t>oints d’intérêt</a:t>
            </a:r>
            <a:endParaRPr lang="fr-FR" sz="1600" dirty="0"/>
          </a:p>
        </p:txBody>
      </p:sp>
      <p:pic>
        <p:nvPicPr>
          <p:cNvPr id="8" name="Image 7"/>
          <p:cNvPicPr>
            <a:picLocks noChangeAspect="1"/>
          </p:cNvPicPr>
          <p:nvPr/>
        </p:nvPicPr>
        <p:blipFill rotWithShape="1">
          <a:blip r:embed="rId2"/>
          <a:srcRect t="-1" b="6180"/>
          <a:stretch/>
        </p:blipFill>
        <p:spPr>
          <a:xfrm>
            <a:off x="5913463" y="1297941"/>
            <a:ext cx="1077475" cy="1089113"/>
          </a:xfrm>
          <a:prstGeom prst="rect">
            <a:avLst/>
          </a:prstGeom>
        </p:spPr>
      </p:pic>
      <p:sp>
        <p:nvSpPr>
          <p:cNvPr id="9" name="ZoneTexte 8"/>
          <p:cNvSpPr txBox="1"/>
          <p:nvPr/>
        </p:nvSpPr>
        <p:spPr>
          <a:xfrm rot="4320000">
            <a:off x="6631884" y="923619"/>
            <a:ext cx="1781708" cy="461665"/>
          </a:xfrm>
          <a:prstGeom prst="rect">
            <a:avLst/>
          </a:prstGeom>
          <a:noFill/>
        </p:spPr>
        <p:txBody>
          <a:bodyPr wrap="none" rtlCol="0">
            <a:spAutoFit/>
            <a:scene3d>
              <a:camera prst="obliqueBottomRight">
                <a:rot lat="0" lon="0" rev="1740000"/>
              </a:camera>
              <a:lightRig rig="threePt" dir="t"/>
            </a:scene3d>
          </a:bodyPr>
          <a:lstStyle/>
          <a:p>
            <a:r>
              <a:rPr lang="fr-FR" sz="2400" dirty="0" smtClean="0">
                <a:solidFill>
                  <a:srgbClr val="558ED5"/>
                </a:solidFill>
              </a:rPr>
              <a:t>cartographie</a:t>
            </a:r>
            <a:endParaRPr lang="fr-FR" sz="2400" dirty="0">
              <a:solidFill>
                <a:srgbClr val="558ED5"/>
              </a:solidFill>
            </a:endParaRPr>
          </a:p>
        </p:txBody>
      </p:sp>
      <p:sp>
        <p:nvSpPr>
          <p:cNvPr id="10" name="Arc 9"/>
          <p:cNvSpPr/>
          <p:nvPr/>
        </p:nvSpPr>
        <p:spPr>
          <a:xfrm>
            <a:off x="5130075" y="825782"/>
            <a:ext cx="2392663" cy="249450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ZoneTexte 10"/>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pic>
        <p:nvPicPr>
          <p:cNvPr id="12"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077" y="846287"/>
            <a:ext cx="5077077" cy="3408597"/>
          </a:xfrm>
          <a:prstGeom prst="rect">
            <a:avLst/>
          </a:prstGeom>
        </p:spPr>
      </p:pic>
      <p:sp>
        <p:nvSpPr>
          <p:cNvPr id="13" name="ZoneTexte 12"/>
          <p:cNvSpPr txBox="1"/>
          <p:nvPr/>
        </p:nvSpPr>
        <p:spPr>
          <a:xfrm>
            <a:off x="6344082" y="3677460"/>
            <a:ext cx="1706842" cy="369332"/>
          </a:xfrm>
          <a:prstGeom prst="rect">
            <a:avLst/>
          </a:prstGeom>
          <a:noFill/>
        </p:spPr>
        <p:txBody>
          <a:bodyPr wrap="none" rtlCol="0">
            <a:spAutoFit/>
          </a:bodyPr>
          <a:lstStyle/>
          <a:p>
            <a:r>
              <a:rPr lang="fr-FR" b="1" i="1" dirty="0" smtClean="0"/>
              <a:t>François Meyer</a:t>
            </a:r>
            <a:endParaRPr lang="fr-FR" b="1" i="1"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7</a:t>
            </a:fld>
            <a:endParaRPr lang="fr-FR"/>
          </a:p>
        </p:txBody>
      </p:sp>
      <p:sp>
        <p:nvSpPr>
          <p:cNvPr id="14"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Tree>
    <p:extLst>
      <p:ext uri="{BB962C8B-B14F-4D97-AF65-F5344CB8AC3E}">
        <p14:creationId xmlns:p14="http://schemas.microsoft.com/office/powerpoint/2010/main" val="40754242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88192" y="1673086"/>
            <a:ext cx="3427429" cy="3094855"/>
            <a:chOff x="457200" y="2003443"/>
            <a:chExt cx="4569905" cy="4126473"/>
          </a:xfrm>
        </p:grpSpPr>
        <p:sp>
          <p:nvSpPr>
            <p:cNvPr id="4" name="Rectangle 3"/>
            <p:cNvSpPr/>
            <p:nvPr/>
          </p:nvSpPr>
          <p:spPr>
            <a:xfrm>
              <a:off x="479928" y="2003443"/>
              <a:ext cx="4383741" cy="3413161"/>
            </a:xfrm>
            <a:prstGeom prst="rect">
              <a:avLst/>
            </a:pr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lnSpc>
                  <a:spcPts val="1260"/>
                </a:lnSpc>
                <a:spcAft>
                  <a:spcPts val="450"/>
                </a:spcAft>
              </a:pPr>
              <a:endParaRPr lang="en-US" sz="1100">
                <a:solidFill>
                  <a:schemeClr val="tx2"/>
                </a:solidFill>
                <a:latin typeface="Nokia Pure Text" panose="020B0504040602060303" pitchFamily="34" charset="0"/>
              </a:endParaRPr>
            </a:p>
          </p:txBody>
        </p:sp>
        <p:pic>
          <p:nvPicPr>
            <p:cNvPr id="6" name="Picture 5"/>
            <p:cNvPicPr>
              <a:picLocks noChangeAspect="1"/>
            </p:cNvPicPr>
            <p:nvPr/>
          </p:nvPicPr>
          <p:blipFill>
            <a:blip r:embed="rId2"/>
            <a:stretch>
              <a:fillRect/>
            </a:stretch>
          </p:blipFill>
          <p:spPr>
            <a:xfrm>
              <a:off x="457200" y="2019462"/>
              <a:ext cx="4569905" cy="2803623"/>
            </a:xfrm>
            <a:prstGeom prst="rect">
              <a:avLst/>
            </a:prstGeom>
          </p:spPr>
        </p:pic>
        <p:sp>
          <p:nvSpPr>
            <p:cNvPr id="7" name="TextBox 6"/>
            <p:cNvSpPr txBox="1"/>
            <p:nvPr/>
          </p:nvSpPr>
          <p:spPr>
            <a:xfrm>
              <a:off x="1879672" y="5637473"/>
              <a:ext cx="1854535" cy="492443"/>
            </a:xfrm>
            <a:prstGeom prst="rect">
              <a:avLst/>
            </a:prstGeom>
            <a:noFill/>
            <a:ln>
              <a:noFill/>
            </a:ln>
          </p:spPr>
          <p:txBody>
            <a:bodyPr wrap="none" rtlCol="0">
              <a:spAutoFit/>
            </a:bodyPr>
            <a:lstStyle/>
            <a:p>
              <a:r>
                <a:rPr lang="en-US" dirty="0" smtClean="0"/>
                <a:t>Reality Index</a:t>
              </a:r>
              <a:endParaRPr lang="en-US" dirty="0"/>
            </a:p>
          </p:txBody>
        </p:sp>
        <p:pic>
          <p:nvPicPr>
            <p:cNvPr id="8" name="Picture 7"/>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98021" y="4892096"/>
              <a:ext cx="317714" cy="317714"/>
            </a:xfrm>
            <a:prstGeom prst="rect">
              <a:avLst/>
            </a:prstGeom>
          </p:spPr>
        </p:pic>
      </p:grpSp>
      <p:pic>
        <p:nvPicPr>
          <p:cNvPr id="9" name="Picture 2" descr="D:\Documents and Settings\kcharles\Desktop\Limber Files\SF_9.jpg"/>
          <p:cNvPicPr preferRelativeResize="0">
            <a:picLocks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32"/>
          <a:stretch/>
        </p:blipFill>
        <p:spPr bwMode="auto">
          <a:xfrm>
            <a:off x="3863997" y="3127265"/>
            <a:ext cx="2324482" cy="16406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860458" y="658990"/>
            <a:ext cx="2331563" cy="1289300"/>
          </a:xfrm>
          <a:prstGeom prst="rect">
            <a:avLst/>
          </a:prstGeom>
          <a:ln>
            <a:noFill/>
          </a:ln>
        </p:spPr>
      </p:pic>
      <p:sp>
        <p:nvSpPr>
          <p:cNvPr id="20" name="Title 5"/>
          <p:cNvSpPr>
            <a:spLocks noGrp="1"/>
          </p:cNvSpPr>
          <p:nvPr>
            <p:ph type="title"/>
          </p:nvPr>
        </p:nvSpPr>
        <p:spPr>
          <a:xfrm>
            <a:off x="231837" y="676474"/>
            <a:ext cx="3450254" cy="807913"/>
          </a:xfrm>
          <a:noFill/>
          <a:ln>
            <a:noFill/>
          </a:ln>
        </p:spPr>
        <p:txBody>
          <a:bodyPr wrap="none" lIns="68580" tIns="34290" rIns="68580" bIns="34290" rtlCol="0">
            <a:spAutoFit/>
          </a:bodyPr>
          <a:lstStyle/>
          <a:p>
            <a:r>
              <a:rPr lang="en-GB" sz="2400" dirty="0">
                <a:latin typeface="+mn-lt"/>
                <a:ea typeface="+mn-ea"/>
                <a:cs typeface="+mn-cs"/>
              </a:rPr>
              <a:t>Maps power the </a:t>
            </a:r>
            <a:r>
              <a:rPr lang="en-GB" sz="2400" dirty="0" smtClean="0">
                <a:latin typeface="+mn-lt"/>
                <a:ea typeface="+mn-ea"/>
                <a:cs typeface="+mn-cs"/>
              </a:rPr>
              <a:t/>
            </a:r>
            <a:br>
              <a:rPr lang="en-GB" sz="2400" dirty="0" smtClean="0">
                <a:latin typeface="+mn-lt"/>
                <a:ea typeface="+mn-ea"/>
                <a:cs typeface="+mn-cs"/>
              </a:rPr>
            </a:br>
            <a:r>
              <a:rPr lang="en-GB" sz="2400" dirty="0" smtClean="0">
                <a:latin typeface="+mn-lt"/>
                <a:ea typeface="+mn-ea"/>
                <a:cs typeface="+mn-cs"/>
              </a:rPr>
              <a:t>transformation </a:t>
            </a:r>
            <a:r>
              <a:rPr lang="en-GB" sz="2400" dirty="0">
                <a:latin typeface="+mn-lt"/>
                <a:ea typeface="+mn-ea"/>
                <a:cs typeface="+mn-cs"/>
              </a:rPr>
              <a:t>of </a:t>
            </a:r>
            <a:r>
              <a:rPr lang="en-GB" sz="2400" dirty="0">
                <a:latin typeface="+mn-lt"/>
                <a:ea typeface="+mn-ea"/>
                <a:cs typeface="+mn-cs"/>
              </a:rPr>
              <a:t>mobility</a:t>
            </a:r>
            <a:endParaRPr lang="en-US" sz="2400" dirty="0">
              <a:latin typeface="+mn-lt"/>
              <a:ea typeface="+mn-ea"/>
              <a:cs typeface="+mn-cs"/>
            </a:endParaRPr>
          </a:p>
        </p:txBody>
      </p:sp>
      <p:cxnSp>
        <p:nvCxnSpPr>
          <p:cNvPr id="23" name="Straight Connector 22"/>
          <p:cNvCxnSpPr/>
          <p:nvPr/>
        </p:nvCxnSpPr>
        <p:spPr>
          <a:xfrm>
            <a:off x="3682091" y="658990"/>
            <a:ext cx="0" cy="410895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Freihandform 30"/>
          <p:cNvSpPr>
            <a:spLocks/>
          </p:cNvSpPr>
          <p:nvPr/>
        </p:nvSpPr>
        <p:spPr>
          <a:xfrm>
            <a:off x="6491257" y="3120023"/>
            <a:ext cx="2081243" cy="1647918"/>
          </a:xfrm>
          <a:prstGeom prst="rect">
            <a:avLst/>
          </a:prstGeom>
          <a:blipFill rotWithShape="1">
            <a:blip r:embed="rId7">
              <a:extLst>
                <a:ext uri="{28A0092B-C50C-407E-A947-70E740481C1C}">
                  <a14:useLocalDpi xmlns:a14="http://schemas.microsoft.com/office/drawing/2010/main" val="0"/>
                </a:ext>
              </a:extLst>
            </a:blip>
            <a:srcRect/>
            <a:stretch>
              <a:fillRect l="-1" r="-26743" b="-1760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0659" tIns="25330" rIns="50659" bIns="25330" rtlCol="0" anchor="ctr"/>
          <a:lstStyle/>
          <a:p>
            <a:pPr algn="ctr" defTabSz="253289"/>
            <a:endParaRPr lang="de-DE" sz="4500" dirty="0">
              <a:solidFill>
                <a:srgbClr val="124191"/>
              </a:solidFill>
              <a:latin typeface="Nokia Pure Headline"/>
            </a:endParaRPr>
          </a:p>
        </p:txBody>
      </p:sp>
      <p:pic>
        <p:nvPicPr>
          <p:cNvPr id="16" name="Picture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49137" y="658990"/>
            <a:ext cx="1923364" cy="1291289"/>
          </a:xfrm>
          <a:prstGeom prst="rect">
            <a:avLst/>
          </a:prstGeom>
        </p:spPr>
      </p:pic>
      <p:pic>
        <p:nvPicPr>
          <p:cNvPr id="17" name="Picture 1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04256" y="1962443"/>
            <a:ext cx="2427623" cy="1164823"/>
          </a:xfrm>
          <a:prstGeom prst="rect">
            <a:avLst/>
          </a:prstGeom>
        </p:spPr>
      </p:pic>
      <p:sp>
        <p:nvSpPr>
          <p:cNvPr id="15" name="ZoneTexte 14"/>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22"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20 JUIN 2016                                                         20ème anniversaire de </a:t>
            </a:r>
            <a:r>
              <a:rPr lang="fr-FR" dirty="0" err="1" smtClean="0"/>
              <a:t>CARMINAT@Cesson-Sévigné</a:t>
            </a:r>
            <a:endParaRPr lang="fr-FR"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8</a:t>
            </a:fld>
            <a:endParaRPr lang="fr-FR"/>
          </a:p>
        </p:txBody>
      </p:sp>
      <p:sp>
        <p:nvSpPr>
          <p:cNvPr id="3" name="ZoneTexte 2"/>
          <p:cNvSpPr txBox="1"/>
          <p:nvPr/>
        </p:nvSpPr>
        <p:spPr>
          <a:xfrm>
            <a:off x="282231" y="4490539"/>
            <a:ext cx="184666" cy="369332"/>
          </a:xfrm>
          <a:prstGeom prst="rect">
            <a:avLst/>
          </a:prstGeom>
          <a:noFill/>
        </p:spPr>
        <p:txBody>
          <a:bodyPr wrap="none" rtlCol="0">
            <a:spAutoFit/>
          </a:bodyPr>
          <a:lstStyle/>
          <a:p>
            <a:r>
              <a:rPr lang="fr-FR" dirty="0"/>
              <a:t/>
            </a:r>
          </a:p>
        </p:txBody>
      </p:sp>
      <p:sp>
        <p:nvSpPr>
          <p:cNvPr id="10" name="Espace réservé du pied de page 9"/>
          <p:cNvSpPr>
            <a:spLocks noGrp="1"/>
          </p:cNvSpPr>
          <p:nvPr>
            <p:ph type="ftr" sz="quarter" idx="11"/>
          </p:nvPr>
        </p:nvSpPr>
        <p:spPr>
          <a:xfrm>
            <a:off x="231837" y="4232957"/>
            <a:ext cx="2895600" cy="273844"/>
          </a:xfrm>
        </p:spPr>
        <p:txBody>
          <a:bodyPr/>
          <a:lstStyle/>
          <a:p>
            <a:r>
              <a:rPr lang="fr-FR" dirty="0" smtClean="0"/>
              <a:t>© 2016 HERE</a:t>
            </a:r>
            <a:endParaRPr lang="fr-FR" dirty="0"/>
          </a:p>
        </p:txBody>
      </p:sp>
    </p:spTree>
    <p:extLst>
      <p:ext uri="{BB962C8B-B14F-4D97-AF65-F5344CB8AC3E}">
        <p14:creationId xmlns:p14="http://schemas.microsoft.com/office/powerpoint/2010/main" val="1323997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Marketing\Shared Documents\Kim\DMO photo shoot June 2009\DMO shoot\NAVTEQ_72dpi\navQue3D_94.jpg"/>
          <p:cNvPicPr>
            <a:picLocks noChangeAspect="1" noChangeArrowheads="1"/>
          </p:cNvPicPr>
          <p:nvPr/>
        </p:nvPicPr>
        <p:blipFill>
          <a:blip r:embed="rId3" cstate="print"/>
          <a:srcRect/>
          <a:stretch>
            <a:fillRect/>
          </a:stretch>
        </p:blipFill>
        <p:spPr bwMode="auto">
          <a:xfrm>
            <a:off x="463220" y="1151164"/>
            <a:ext cx="3710874" cy="1845129"/>
          </a:xfrm>
          <a:prstGeom prst="rect">
            <a:avLst/>
          </a:prstGeom>
          <a:noFill/>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8070" y="1435208"/>
            <a:ext cx="3701512" cy="2084671"/>
          </a:xfrm>
          <a:prstGeom prst="rect">
            <a:avLst/>
          </a:prstGeom>
        </p:spPr>
      </p:pic>
      <p:sp>
        <p:nvSpPr>
          <p:cNvPr id="47" name="Freeform 46"/>
          <p:cNvSpPr/>
          <p:nvPr/>
        </p:nvSpPr>
        <p:spPr>
          <a:xfrm>
            <a:off x="463221" y="2680290"/>
            <a:ext cx="3708729" cy="2017217"/>
          </a:xfrm>
          <a:custGeom>
            <a:avLst/>
            <a:gdLst>
              <a:gd name="connsiteX0" fmla="*/ 0 w 3571200"/>
              <a:gd name="connsiteY0" fmla="*/ 0 h 3398400"/>
              <a:gd name="connsiteX1" fmla="*/ 1510195 w 3571200"/>
              <a:gd name="connsiteY1" fmla="*/ 0 h 3398400"/>
              <a:gd name="connsiteX2" fmla="*/ 1748617 w 3571200"/>
              <a:gd name="connsiteY2" fmla="*/ 157357 h 3398400"/>
              <a:gd name="connsiteX3" fmla="*/ 1987040 w 3571200"/>
              <a:gd name="connsiteY3" fmla="*/ 0 h 3398400"/>
              <a:gd name="connsiteX4" fmla="*/ 3571200 w 3571200"/>
              <a:gd name="connsiteY4" fmla="*/ 0 h 3398400"/>
              <a:gd name="connsiteX5" fmla="*/ 3571200 w 3571200"/>
              <a:gd name="connsiteY5" fmla="*/ 3398400 h 3398400"/>
              <a:gd name="connsiteX6" fmla="*/ 0 w 3571200"/>
              <a:gd name="connsiteY6" fmla="*/ 3398400 h 33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200" h="3398400">
                <a:moveTo>
                  <a:pt x="0" y="0"/>
                </a:moveTo>
                <a:lnTo>
                  <a:pt x="1510195" y="0"/>
                </a:lnTo>
                <a:lnTo>
                  <a:pt x="1748617" y="157357"/>
                </a:lnTo>
                <a:lnTo>
                  <a:pt x="1987040" y="0"/>
                </a:lnTo>
                <a:lnTo>
                  <a:pt x="3571200" y="0"/>
                </a:lnTo>
                <a:lnTo>
                  <a:pt x="3571200" y="3398400"/>
                </a:lnTo>
                <a:lnTo>
                  <a:pt x="0" y="3398400"/>
                </a:lnTo>
                <a:close/>
              </a:path>
            </a:pathLst>
          </a:cu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214313" indent="-214313" defTabSz="513292">
              <a:lnSpc>
                <a:spcPct val="200000"/>
              </a:lnSpc>
              <a:buClr>
                <a:schemeClr val="accent1"/>
              </a:buClr>
              <a:buFont typeface="Arial" panose="020B0604020202020204" pitchFamily="34" charset="0"/>
              <a:buChar char="•"/>
            </a:pPr>
            <a:r>
              <a:rPr lang="en-US" sz="1200" b="1" dirty="0">
                <a:solidFill>
                  <a:srgbClr val="124191"/>
                </a:solidFill>
                <a:latin typeface="Nokia Pure Text Bold"/>
                <a:cs typeface="Arial" panose="020B0604020202020204" pitchFamily="34" charset="0"/>
              </a:rPr>
              <a:t>&gt;400 </a:t>
            </a:r>
            <a:r>
              <a:rPr lang="en-US" sz="1200" dirty="0">
                <a:solidFill>
                  <a:srgbClr val="68717A"/>
                </a:solidFill>
                <a:latin typeface="Nokia Pure Text Bold"/>
                <a:cs typeface="Arial" panose="020B0604020202020204" pitchFamily="34" charset="0"/>
              </a:rPr>
              <a:t>collection vehicles</a:t>
            </a:r>
          </a:p>
          <a:p>
            <a:pPr marL="214313" indent="-214313" defTabSz="513292">
              <a:lnSpc>
                <a:spcPct val="200000"/>
              </a:lnSpc>
              <a:buClr>
                <a:schemeClr val="accent1"/>
              </a:buClr>
              <a:buFont typeface="Arial" panose="020B0604020202020204" pitchFamily="34" charset="0"/>
              <a:buChar char="•"/>
            </a:pPr>
            <a:r>
              <a:rPr lang="en-US" sz="1200" dirty="0">
                <a:solidFill>
                  <a:srgbClr val="68717A"/>
                </a:solidFill>
                <a:latin typeface="Nokia Pure Text Bold"/>
                <a:cs typeface="Arial" panose="020B0604020202020204" pitchFamily="34" charset="0"/>
              </a:rPr>
              <a:t>Aerial and satellite capabilities</a:t>
            </a:r>
          </a:p>
          <a:p>
            <a:pPr marL="214313" indent="-214313" defTabSz="513292">
              <a:lnSpc>
                <a:spcPct val="200000"/>
              </a:lnSpc>
              <a:buClr>
                <a:schemeClr val="accent1"/>
              </a:buClr>
              <a:buFont typeface="Arial" panose="020B0604020202020204" pitchFamily="34" charset="0"/>
              <a:buChar char="•"/>
            </a:pPr>
            <a:r>
              <a:rPr lang="en-US" sz="1200" b="1" dirty="0">
                <a:solidFill>
                  <a:srgbClr val="124191"/>
                </a:solidFill>
                <a:latin typeface="Nokia Pure Text Bold"/>
                <a:cs typeface="Arial" panose="020B0604020202020204" pitchFamily="34" charset="0"/>
              </a:rPr>
              <a:t>&gt;</a:t>
            </a:r>
            <a:r>
              <a:rPr lang="en-US" sz="1200" b="1" dirty="0">
                <a:solidFill>
                  <a:srgbClr val="124191"/>
                </a:solidFill>
                <a:latin typeface="Nokia Pure Text Bold"/>
                <a:cs typeface="Arial" panose="020B0604020202020204" pitchFamily="34" charset="0"/>
              </a:rPr>
              <a:t>20M </a:t>
            </a:r>
            <a:r>
              <a:rPr lang="en-US" sz="1200" dirty="0">
                <a:solidFill>
                  <a:srgbClr val="68717A"/>
                </a:solidFill>
                <a:latin typeface="Nokia Pure Text Bold"/>
                <a:cs typeface="Arial" panose="020B0604020202020204" pitchFamily="34" charset="0"/>
              </a:rPr>
              <a:t>community contributions per year</a:t>
            </a:r>
          </a:p>
          <a:p>
            <a:pPr marL="214313" indent="-214313" defTabSz="513292">
              <a:lnSpc>
                <a:spcPct val="200000"/>
              </a:lnSpc>
              <a:buClr>
                <a:schemeClr val="accent1"/>
              </a:buClr>
              <a:buFont typeface="Arial" panose="020B0604020202020204" pitchFamily="34" charset="0"/>
              <a:buChar char="•"/>
            </a:pPr>
            <a:r>
              <a:rPr lang="en-US" sz="1200" b="1" dirty="0">
                <a:solidFill>
                  <a:srgbClr val="124191"/>
                </a:solidFill>
                <a:latin typeface="Nokia Pure Text Bold"/>
                <a:cs typeface="Arial" panose="020B0604020202020204" pitchFamily="34" charset="0"/>
              </a:rPr>
              <a:t>&gt;</a:t>
            </a:r>
            <a:r>
              <a:rPr lang="en-US" sz="1200" b="1" dirty="0">
                <a:solidFill>
                  <a:srgbClr val="124191"/>
                </a:solidFill>
                <a:latin typeface="Nokia Pure Text Bold"/>
                <a:cs typeface="Arial" panose="020B0604020202020204" pitchFamily="34" charset="0"/>
              </a:rPr>
              <a:t>2B </a:t>
            </a:r>
            <a:r>
              <a:rPr lang="en-US" sz="1200" dirty="0">
                <a:solidFill>
                  <a:srgbClr val="68717A"/>
                </a:solidFill>
                <a:latin typeface="Nokia Pure Text Bold"/>
                <a:cs typeface="Arial" panose="020B0604020202020204" pitchFamily="34" charset="0"/>
              </a:rPr>
              <a:t>probe </a:t>
            </a:r>
            <a:r>
              <a:rPr lang="en-US" sz="1200" dirty="0">
                <a:solidFill>
                  <a:srgbClr val="68717A"/>
                </a:solidFill>
                <a:latin typeface="Nokia Pure Text Bold"/>
                <a:cs typeface="Arial" panose="020B0604020202020204" pitchFamily="34" charset="0"/>
              </a:rPr>
              <a:t>points per </a:t>
            </a:r>
            <a:r>
              <a:rPr lang="en-US" sz="1200" dirty="0">
                <a:solidFill>
                  <a:srgbClr val="68717A"/>
                </a:solidFill>
                <a:latin typeface="Nokia Pure Text Bold"/>
                <a:cs typeface="Arial" panose="020B0604020202020204" pitchFamily="34" charset="0"/>
              </a:rPr>
              <a:t>day</a:t>
            </a:r>
          </a:p>
          <a:p>
            <a:pPr marL="214313" indent="-214313" defTabSz="513292">
              <a:lnSpc>
                <a:spcPct val="200000"/>
              </a:lnSpc>
              <a:buClr>
                <a:schemeClr val="accent1"/>
              </a:buClr>
              <a:buFont typeface="Arial" panose="020B0604020202020204" pitchFamily="34" charset="0"/>
              <a:buChar char="•"/>
            </a:pPr>
            <a:r>
              <a:rPr lang="en-US" sz="1200" b="1" dirty="0">
                <a:solidFill>
                  <a:srgbClr val="124191"/>
                </a:solidFill>
                <a:latin typeface="Nokia Pure Text Bold"/>
                <a:cs typeface="Arial" panose="020B0604020202020204" pitchFamily="34" charset="0"/>
              </a:rPr>
              <a:t>779 </a:t>
            </a:r>
            <a:r>
              <a:rPr lang="en-US" sz="1200" dirty="0">
                <a:solidFill>
                  <a:srgbClr val="68717A"/>
                </a:solidFill>
                <a:latin typeface="Nokia Pure Text Bold"/>
                <a:cs typeface="Arial" panose="020B0604020202020204" pitchFamily="34" charset="0"/>
              </a:rPr>
              <a:t>Attributes </a:t>
            </a:r>
            <a:r>
              <a:rPr lang="en-US" sz="1200" dirty="0">
                <a:solidFill>
                  <a:srgbClr val="68717A"/>
                </a:solidFill>
                <a:latin typeface="Nokia Pure Text Bold"/>
                <a:cs typeface="Arial" panose="020B0604020202020204" pitchFamily="34" charset="0"/>
              </a:rPr>
              <a:t>in the </a:t>
            </a:r>
            <a:r>
              <a:rPr lang="en-US" sz="1200" dirty="0">
                <a:solidFill>
                  <a:srgbClr val="68717A"/>
                </a:solidFill>
                <a:latin typeface="Nokia Pure Text Bold"/>
                <a:cs typeface="Arial" panose="020B0604020202020204" pitchFamily="34" charset="0"/>
              </a:rPr>
              <a:t>portfolio</a:t>
            </a:r>
            <a:endParaRPr lang="en-US" sz="1200" dirty="0">
              <a:solidFill>
                <a:srgbClr val="68717A"/>
              </a:solidFill>
              <a:latin typeface="Nokia Pure Text Bold"/>
              <a:cs typeface="Arial" panose="020B0604020202020204" pitchFamily="34" charset="0"/>
            </a:endParaRPr>
          </a:p>
          <a:p>
            <a:pPr marL="214313" indent="-214313" defTabSz="513292">
              <a:buClr>
                <a:schemeClr val="accent1"/>
              </a:buClr>
              <a:buFont typeface="Arial" panose="020B0604020202020204" pitchFamily="34" charset="0"/>
              <a:buChar char="•"/>
            </a:pPr>
            <a:endParaRPr lang="en-US" sz="1200" dirty="0">
              <a:solidFill>
                <a:srgbClr val="68717A"/>
              </a:solidFill>
              <a:latin typeface="Nokia Pure Text Bold"/>
              <a:cs typeface="Arial" panose="020B0604020202020204" pitchFamily="34" charset="0"/>
            </a:endParaRPr>
          </a:p>
          <a:p>
            <a:pPr marL="214313" indent="-214313" defTabSz="685783">
              <a:buClr>
                <a:schemeClr val="accent1"/>
              </a:buClr>
              <a:buFont typeface="Arial" panose="020B0604020202020204" pitchFamily="34" charset="0"/>
              <a:buChar char="•"/>
            </a:pPr>
            <a:endParaRPr lang="en-GB" sz="1200" dirty="0">
              <a:solidFill>
                <a:srgbClr val="001134"/>
              </a:solidFill>
            </a:endParaRPr>
          </a:p>
          <a:p>
            <a:pPr marL="214313" indent="-214313" defTabSz="685783">
              <a:buClr>
                <a:schemeClr val="accent1"/>
              </a:buClr>
              <a:buFont typeface="Arial" panose="020B0604020202020204" pitchFamily="34" charset="0"/>
              <a:buChar char="•"/>
            </a:pPr>
            <a:endParaRPr lang="en-GB" sz="1200" dirty="0">
              <a:solidFill>
                <a:srgbClr val="001134"/>
              </a:solidFill>
            </a:endParaRPr>
          </a:p>
          <a:p>
            <a:pPr marL="214313" indent="-214313" defTabSz="685783">
              <a:buClr>
                <a:schemeClr val="accent1"/>
              </a:buClr>
              <a:buFont typeface="Arial" panose="020B0604020202020204" pitchFamily="34" charset="0"/>
              <a:buChar char="•"/>
            </a:pPr>
            <a:endParaRPr lang="en-US" sz="1200" dirty="0">
              <a:solidFill>
                <a:srgbClr val="001134"/>
              </a:solidFill>
            </a:endParaRPr>
          </a:p>
        </p:txBody>
      </p:sp>
      <p:sp>
        <p:nvSpPr>
          <p:cNvPr id="41" name="Freeform 40"/>
          <p:cNvSpPr/>
          <p:nvPr/>
        </p:nvSpPr>
        <p:spPr>
          <a:xfrm>
            <a:off x="465538" y="931293"/>
            <a:ext cx="3706412" cy="676528"/>
          </a:xfrm>
          <a:custGeom>
            <a:avLst/>
            <a:gdLst>
              <a:gd name="connsiteX0" fmla="*/ 0 w 3572640"/>
              <a:gd name="connsiteY0" fmla="*/ 0 h 737204"/>
              <a:gd name="connsiteX1" fmla="*/ 3572640 w 3572640"/>
              <a:gd name="connsiteY1" fmla="*/ 0 h 737204"/>
              <a:gd name="connsiteX2" fmla="*/ 3572640 w 3572640"/>
              <a:gd name="connsiteY2" fmla="*/ 595970 h 737204"/>
              <a:gd name="connsiteX3" fmla="*/ 1962611 w 3572640"/>
              <a:gd name="connsiteY3" fmla="*/ 595970 h 737204"/>
              <a:gd name="connsiteX4" fmla="*/ 1748617 w 3572640"/>
              <a:gd name="connsiteY4" fmla="*/ 737204 h 737204"/>
              <a:gd name="connsiteX5" fmla="*/ 1534624 w 3572640"/>
              <a:gd name="connsiteY5" fmla="*/ 595970 h 737204"/>
              <a:gd name="connsiteX6" fmla="*/ 0 w 3572640"/>
              <a:gd name="connsiteY6" fmla="*/ 595970 h 73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640" h="737204">
                <a:moveTo>
                  <a:pt x="0" y="0"/>
                </a:moveTo>
                <a:lnTo>
                  <a:pt x="3572640" y="0"/>
                </a:lnTo>
                <a:lnTo>
                  <a:pt x="3572640" y="595970"/>
                </a:lnTo>
                <a:lnTo>
                  <a:pt x="1962611" y="595970"/>
                </a:lnTo>
                <a:lnTo>
                  <a:pt x="1748617" y="737204"/>
                </a:lnTo>
                <a:lnTo>
                  <a:pt x="1534624" y="595970"/>
                </a:lnTo>
                <a:lnTo>
                  <a:pt x="0" y="595970"/>
                </a:lnTo>
                <a:close/>
              </a:path>
            </a:pathLst>
          </a:cu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r>
              <a:rPr lang="en-GB" sz="1600" b="1" dirty="0">
                <a:solidFill>
                  <a:srgbClr val="124191"/>
                </a:solidFill>
              </a:rPr>
              <a:t>Richer</a:t>
            </a:r>
            <a:endParaRPr lang="en-GB" sz="1600" b="1" dirty="0">
              <a:solidFill>
                <a:srgbClr val="124191"/>
              </a:solidFill>
            </a:endParaRPr>
          </a:p>
          <a:p>
            <a:pPr algn="ctr" defTabSz="685783"/>
            <a:endParaRPr lang="en-US" sz="1600" b="1" dirty="0">
              <a:solidFill>
                <a:srgbClr val="124191"/>
              </a:solidFill>
            </a:endParaRPr>
          </a:p>
        </p:txBody>
      </p:sp>
      <p:sp>
        <p:nvSpPr>
          <p:cNvPr id="55" name="Freeform 54"/>
          <p:cNvSpPr/>
          <p:nvPr/>
        </p:nvSpPr>
        <p:spPr>
          <a:xfrm>
            <a:off x="4978070" y="931292"/>
            <a:ext cx="3701512" cy="676528"/>
          </a:xfrm>
          <a:custGeom>
            <a:avLst/>
            <a:gdLst>
              <a:gd name="connsiteX0" fmla="*/ 0 w 3572640"/>
              <a:gd name="connsiteY0" fmla="*/ 0 h 737204"/>
              <a:gd name="connsiteX1" fmla="*/ 3572640 w 3572640"/>
              <a:gd name="connsiteY1" fmla="*/ 0 h 737204"/>
              <a:gd name="connsiteX2" fmla="*/ 3572640 w 3572640"/>
              <a:gd name="connsiteY2" fmla="*/ 595970 h 737204"/>
              <a:gd name="connsiteX3" fmla="*/ 1962611 w 3572640"/>
              <a:gd name="connsiteY3" fmla="*/ 595970 h 737204"/>
              <a:gd name="connsiteX4" fmla="*/ 1748617 w 3572640"/>
              <a:gd name="connsiteY4" fmla="*/ 737204 h 737204"/>
              <a:gd name="connsiteX5" fmla="*/ 1534624 w 3572640"/>
              <a:gd name="connsiteY5" fmla="*/ 595970 h 737204"/>
              <a:gd name="connsiteX6" fmla="*/ 0 w 3572640"/>
              <a:gd name="connsiteY6" fmla="*/ 595970 h 73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640" h="737204">
                <a:moveTo>
                  <a:pt x="0" y="0"/>
                </a:moveTo>
                <a:lnTo>
                  <a:pt x="3572640" y="0"/>
                </a:lnTo>
                <a:lnTo>
                  <a:pt x="3572640" y="595970"/>
                </a:lnTo>
                <a:lnTo>
                  <a:pt x="1962611" y="595970"/>
                </a:lnTo>
                <a:lnTo>
                  <a:pt x="1748617" y="737204"/>
                </a:lnTo>
                <a:lnTo>
                  <a:pt x="1534624" y="595970"/>
                </a:lnTo>
                <a:lnTo>
                  <a:pt x="0" y="595970"/>
                </a:lnTo>
                <a:close/>
              </a:path>
            </a:pathLst>
          </a:cu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r>
              <a:rPr lang="en-GB" sz="1600" b="1" dirty="0">
                <a:solidFill>
                  <a:srgbClr val="124191"/>
                </a:solidFill>
              </a:rPr>
              <a:t>Fresher</a:t>
            </a:r>
            <a:endParaRPr lang="en-GB" sz="1600" b="1" dirty="0">
              <a:solidFill>
                <a:srgbClr val="124191"/>
              </a:solidFill>
            </a:endParaRPr>
          </a:p>
          <a:p>
            <a:pPr algn="ctr" defTabSz="685783"/>
            <a:endParaRPr lang="en-US" sz="1600" b="1" dirty="0">
              <a:solidFill>
                <a:srgbClr val="124191"/>
              </a:solidFill>
            </a:endParaRPr>
          </a:p>
        </p:txBody>
      </p:sp>
      <p:sp>
        <p:nvSpPr>
          <p:cNvPr id="59" name="Freeform 58"/>
          <p:cNvSpPr/>
          <p:nvPr/>
        </p:nvSpPr>
        <p:spPr>
          <a:xfrm>
            <a:off x="4978071" y="2680290"/>
            <a:ext cx="3701512" cy="2017217"/>
          </a:xfrm>
          <a:custGeom>
            <a:avLst/>
            <a:gdLst>
              <a:gd name="connsiteX0" fmla="*/ 0 w 3571200"/>
              <a:gd name="connsiteY0" fmla="*/ 0 h 3398400"/>
              <a:gd name="connsiteX1" fmla="*/ 1510195 w 3571200"/>
              <a:gd name="connsiteY1" fmla="*/ 0 h 3398400"/>
              <a:gd name="connsiteX2" fmla="*/ 1748617 w 3571200"/>
              <a:gd name="connsiteY2" fmla="*/ 157357 h 3398400"/>
              <a:gd name="connsiteX3" fmla="*/ 1987040 w 3571200"/>
              <a:gd name="connsiteY3" fmla="*/ 0 h 3398400"/>
              <a:gd name="connsiteX4" fmla="*/ 3571200 w 3571200"/>
              <a:gd name="connsiteY4" fmla="*/ 0 h 3398400"/>
              <a:gd name="connsiteX5" fmla="*/ 3571200 w 3571200"/>
              <a:gd name="connsiteY5" fmla="*/ 3398400 h 3398400"/>
              <a:gd name="connsiteX6" fmla="*/ 0 w 3571200"/>
              <a:gd name="connsiteY6" fmla="*/ 3398400 h 33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200" h="3398400">
                <a:moveTo>
                  <a:pt x="0" y="0"/>
                </a:moveTo>
                <a:lnTo>
                  <a:pt x="1510195" y="0"/>
                </a:lnTo>
                <a:lnTo>
                  <a:pt x="1748617" y="157357"/>
                </a:lnTo>
                <a:lnTo>
                  <a:pt x="1987040" y="0"/>
                </a:lnTo>
                <a:lnTo>
                  <a:pt x="3571200" y="0"/>
                </a:lnTo>
                <a:lnTo>
                  <a:pt x="3571200" y="3398400"/>
                </a:lnTo>
                <a:lnTo>
                  <a:pt x="0" y="3398400"/>
                </a:lnTo>
                <a:close/>
              </a:path>
            </a:pathLst>
          </a:cu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214313" indent="-214313" defTabSz="513292">
              <a:lnSpc>
                <a:spcPct val="200000"/>
              </a:lnSpc>
              <a:buClr>
                <a:schemeClr val="accent1"/>
              </a:buClr>
              <a:buFont typeface="Arial" panose="020B0604020202020204" pitchFamily="34" charset="0"/>
              <a:buChar char="•"/>
            </a:pPr>
            <a:r>
              <a:rPr lang="en-US" sz="1200" b="1" dirty="0">
                <a:solidFill>
                  <a:srgbClr val="124191"/>
                </a:solidFill>
                <a:latin typeface="Nokia Pure Text Bold"/>
                <a:cs typeface="Arial" panose="020B0604020202020204" pitchFamily="34" charset="0"/>
              </a:rPr>
              <a:t>&gt;0.7B </a:t>
            </a:r>
            <a:r>
              <a:rPr lang="en-US" sz="1200" dirty="0">
                <a:solidFill>
                  <a:srgbClr val="68717A"/>
                </a:solidFill>
                <a:latin typeface="Nokia Pure Text Bold"/>
                <a:cs typeface="Arial" panose="020B0604020202020204" pitchFamily="34" charset="0"/>
              </a:rPr>
              <a:t>Database changes per year</a:t>
            </a:r>
          </a:p>
          <a:p>
            <a:pPr marL="214313" indent="-214313" defTabSz="513292">
              <a:lnSpc>
                <a:spcPct val="200000"/>
              </a:lnSpc>
              <a:buClr>
                <a:schemeClr val="accent1"/>
              </a:buClr>
              <a:buFont typeface="Arial" panose="020B0604020202020204" pitchFamily="34" charset="0"/>
              <a:buChar char="•"/>
            </a:pPr>
            <a:r>
              <a:rPr lang="en-US" sz="1200" b="1" dirty="0">
                <a:solidFill>
                  <a:srgbClr val="124191"/>
                </a:solidFill>
                <a:latin typeface="Nokia Pure Text Bold"/>
                <a:cs typeface="Arial" panose="020B0604020202020204" pitchFamily="34" charset="0"/>
              </a:rPr>
              <a:t>2,000</a:t>
            </a:r>
            <a:r>
              <a:rPr lang="en-US" sz="1200" dirty="0">
                <a:solidFill>
                  <a:srgbClr val="68717A"/>
                </a:solidFill>
                <a:latin typeface="Nokia Pure Text Bold"/>
                <a:cs typeface="Arial" panose="020B0604020202020204" pitchFamily="34" charset="0"/>
              </a:rPr>
              <a:t> validation rules</a:t>
            </a:r>
          </a:p>
          <a:p>
            <a:pPr marL="214313" indent="-214313" defTabSz="513292">
              <a:lnSpc>
                <a:spcPct val="200000"/>
              </a:lnSpc>
              <a:buClr>
                <a:schemeClr val="accent1"/>
              </a:buClr>
              <a:buFont typeface="Arial" panose="020B0604020202020204" pitchFamily="34" charset="0"/>
              <a:buChar char="•"/>
            </a:pPr>
            <a:r>
              <a:rPr lang="en-US" sz="1200" b="1" dirty="0">
                <a:solidFill>
                  <a:srgbClr val="124191"/>
                </a:solidFill>
                <a:latin typeface="Nokia Pure Text Bold"/>
                <a:cs typeface="Arial" panose="020B0604020202020204" pitchFamily="34" charset="0"/>
              </a:rPr>
              <a:t>296</a:t>
            </a:r>
            <a:r>
              <a:rPr lang="en-US" sz="1200" dirty="0">
                <a:solidFill>
                  <a:srgbClr val="68717A"/>
                </a:solidFill>
                <a:latin typeface="Nokia Pure Text Bold"/>
                <a:cs typeface="Arial" panose="020B0604020202020204" pitchFamily="34" charset="0"/>
              </a:rPr>
              <a:t> Cities of ground truth testing in 2015</a:t>
            </a:r>
          </a:p>
          <a:p>
            <a:pPr marL="214313" indent="-214313" defTabSz="513292">
              <a:lnSpc>
                <a:spcPct val="200000"/>
              </a:lnSpc>
              <a:buClr>
                <a:schemeClr val="accent1"/>
              </a:buClr>
              <a:buFont typeface="Arial" panose="020B0604020202020204" pitchFamily="34" charset="0"/>
              <a:buChar char="•"/>
            </a:pPr>
            <a:r>
              <a:rPr lang="en-US" altLang="en-US" sz="1200" b="1" dirty="0">
                <a:solidFill>
                  <a:srgbClr val="124191"/>
                </a:solidFill>
                <a:latin typeface="Nokia Pure Text Bold"/>
                <a:cs typeface="Arial" panose="020B0604020202020204" pitchFamily="34" charset="0"/>
              </a:rPr>
              <a:t>100% </a:t>
            </a:r>
            <a:r>
              <a:rPr lang="en-US" altLang="en-US" sz="1200" dirty="0">
                <a:solidFill>
                  <a:srgbClr val="68717A"/>
                </a:solidFill>
                <a:latin typeface="Nokia Pure Text Bold"/>
                <a:cs typeface="Arial" panose="020B0604020202020204" pitchFamily="34" charset="0"/>
              </a:rPr>
              <a:t>of Validated Changes on a Weekly </a:t>
            </a:r>
            <a:r>
              <a:rPr lang="en-US" altLang="en-US" sz="1200" dirty="0">
                <a:solidFill>
                  <a:srgbClr val="68717A"/>
                </a:solidFill>
                <a:latin typeface="Nokia Pure Text Bold"/>
                <a:cs typeface="Arial" panose="020B0604020202020204" pitchFamily="34" charset="0"/>
              </a:rPr>
              <a:t>Basis</a:t>
            </a:r>
          </a:p>
          <a:p>
            <a:pPr marL="214313" indent="-214313" defTabSz="513292">
              <a:lnSpc>
                <a:spcPct val="200000"/>
              </a:lnSpc>
              <a:buClr>
                <a:schemeClr val="accent1"/>
              </a:buClr>
              <a:buFont typeface="Arial" panose="020B0604020202020204" pitchFamily="34" charset="0"/>
              <a:buChar char="•"/>
            </a:pPr>
            <a:r>
              <a:rPr lang="en-US" sz="1200" dirty="0">
                <a:solidFill>
                  <a:srgbClr val="68717A"/>
                </a:solidFill>
                <a:latin typeface="Nokia Pure Text Bold"/>
                <a:cs typeface="Arial" panose="020B0604020202020204" pitchFamily="34" charset="0"/>
              </a:rPr>
              <a:t>Incremental update</a:t>
            </a:r>
            <a:endParaRPr lang="en-US" sz="1200" dirty="0">
              <a:solidFill>
                <a:srgbClr val="68717A"/>
              </a:solidFill>
              <a:latin typeface="Nokia Pure Text Bold"/>
              <a:cs typeface="Arial" panose="020B0604020202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0428" y="1571699"/>
            <a:ext cx="1431416" cy="905845"/>
          </a:xfrm>
          <a:prstGeom prst="rect">
            <a:avLst/>
          </a:prstGeom>
          <a:ln>
            <a:noFill/>
          </a:ln>
          <a:effectLst>
            <a:outerShdw blurRad="292100" dist="139700" dir="2700000" algn="tl" rotWithShape="0">
              <a:srgbClr val="333333">
                <a:alpha val="65000"/>
              </a:srgbClr>
            </a:outerShdw>
          </a:effectLst>
        </p:spPr>
      </p:pic>
      <p:sp>
        <p:nvSpPr>
          <p:cNvPr id="16" name="Title 5"/>
          <p:cNvSpPr>
            <a:spLocks noGrp="1"/>
          </p:cNvSpPr>
          <p:nvPr>
            <p:ph type="title"/>
          </p:nvPr>
        </p:nvSpPr>
        <p:spPr>
          <a:xfrm>
            <a:off x="731403" y="492710"/>
            <a:ext cx="7512313" cy="438582"/>
          </a:xfrm>
          <a:noFill/>
          <a:ln>
            <a:noFill/>
          </a:ln>
        </p:spPr>
        <p:txBody>
          <a:bodyPr wrap="none" lIns="68580" tIns="34290" rIns="68580" bIns="34290" rtlCol="0">
            <a:spAutoFit/>
          </a:bodyPr>
          <a:lstStyle/>
          <a:p>
            <a:r>
              <a:rPr lang="en-GB" sz="2400" dirty="0">
                <a:latin typeface="+mn-lt"/>
                <a:ea typeface="+mn-ea"/>
                <a:cs typeface="+mn-cs"/>
              </a:rPr>
              <a:t>Map creation challenges: keeping the pace </a:t>
            </a:r>
            <a:r>
              <a:rPr lang="en-GB" sz="2400" i="1" u="sng" dirty="0">
                <a:latin typeface="+mn-lt"/>
                <a:ea typeface="+mn-ea"/>
                <a:cs typeface="+mn-cs"/>
              </a:rPr>
              <a:t>and</a:t>
            </a:r>
            <a:r>
              <a:rPr lang="en-GB" sz="2400" dirty="0">
                <a:latin typeface="+mn-lt"/>
                <a:ea typeface="+mn-ea"/>
                <a:cs typeface="+mn-cs"/>
              </a:rPr>
              <a:t>  the quality</a:t>
            </a:r>
            <a:endParaRPr lang="en-US" sz="2400" dirty="0">
              <a:latin typeface="+mn-lt"/>
              <a:ea typeface="+mn-ea"/>
              <a:cs typeface="+mn-cs"/>
            </a:endParaRPr>
          </a:p>
        </p:txBody>
      </p:sp>
      <p:sp>
        <p:nvSpPr>
          <p:cNvPr id="11" name="ZoneTexte 10"/>
          <p:cNvSpPr txBox="1"/>
          <p:nvPr/>
        </p:nvSpPr>
        <p:spPr>
          <a:xfrm>
            <a:off x="1411153" y="15394"/>
            <a:ext cx="4051622" cy="461665"/>
          </a:xfrm>
          <a:prstGeom prst="rect">
            <a:avLst/>
          </a:prstGeom>
          <a:noFill/>
        </p:spPr>
        <p:txBody>
          <a:bodyPr wrap="none" rtlCol="0">
            <a:spAutoFit/>
          </a:bodyPr>
          <a:lstStyle/>
          <a:p>
            <a:r>
              <a:rPr lang="fr-FR" sz="2400" dirty="0" smtClean="0"/>
              <a:t>Panorama des services actuels</a:t>
            </a:r>
            <a:endParaRPr lang="fr-FR" sz="2400" dirty="0"/>
          </a:p>
        </p:txBody>
      </p:sp>
      <p:sp>
        <p:nvSpPr>
          <p:cNvPr id="12" name="Espace réservé du pied de page 2"/>
          <p:cNvSpPr txBox="1">
            <a:spLocks/>
          </p:cNvSpPr>
          <p:nvPr/>
        </p:nvSpPr>
        <p:spPr>
          <a:xfrm>
            <a:off x="282231" y="4767263"/>
            <a:ext cx="6708707" cy="273844"/>
          </a:xfrm>
          <a:prstGeom prst="rect">
            <a:avLst/>
          </a:prstGeom>
        </p:spPr>
        <p:txBody>
          <a:bodyPr/>
          <a:lstStyle>
            <a:defPPr>
              <a:defRPr lang="fr-FR"/>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mtClean="0"/>
              <a:t>20 JUIN 2016                                                         20ème anniversaire de CARMINAT@Cesson-Sévigné</a:t>
            </a:r>
            <a:endParaRPr lang="fr-FR" dirty="0"/>
          </a:p>
        </p:txBody>
      </p:sp>
      <p:sp>
        <p:nvSpPr>
          <p:cNvPr id="2" name="Espace réservé du numéro de diapositive 1"/>
          <p:cNvSpPr>
            <a:spLocks noGrp="1"/>
          </p:cNvSpPr>
          <p:nvPr>
            <p:ph type="sldNum" sz="quarter" idx="12"/>
          </p:nvPr>
        </p:nvSpPr>
        <p:spPr/>
        <p:txBody>
          <a:bodyPr/>
          <a:lstStyle/>
          <a:p>
            <a:fld id="{DBC666E5-35C2-9145-B701-407EC70B1CE9}" type="slidenum">
              <a:rPr lang="fr-FR" smtClean="0"/>
              <a:t>9</a:t>
            </a:fld>
            <a:endParaRPr lang="fr-FR"/>
          </a:p>
        </p:txBody>
      </p:sp>
      <p:sp>
        <p:nvSpPr>
          <p:cNvPr id="5" name="Espace réservé du pied de page 4"/>
          <p:cNvSpPr>
            <a:spLocks noGrp="1"/>
          </p:cNvSpPr>
          <p:nvPr>
            <p:ph type="ftr" sz="quarter" idx="11"/>
          </p:nvPr>
        </p:nvSpPr>
        <p:spPr>
          <a:xfrm>
            <a:off x="4171950" y="4493419"/>
            <a:ext cx="2895600" cy="273844"/>
          </a:xfrm>
        </p:spPr>
        <p:txBody>
          <a:bodyPr/>
          <a:lstStyle/>
          <a:p>
            <a:r>
              <a:rPr lang="fr-FR" dirty="0" smtClean="0"/>
              <a:t>© 2016 HERE</a:t>
            </a:r>
            <a:endParaRPr lang="fr-FR" dirty="0"/>
          </a:p>
        </p:txBody>
      </p:sp>
    </p:spTree>
    <p:extLst>
      <p:ext uri="{BB962C8B-B14F-4D97-AF65-F5344CB8AC3E}">
        <p14:creationId xmlns:p14="http://schemas.microsoft.com/office/powerpoint/2010/main" val="3455018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14055</TotalTime>
  <Words>1100</Words>
  <Application>Microsoft Macintosh PowerPoint</Application>
  <PresentationFormat>Présentation à l'écran (16:9)</PresentationFormat>
  <Paragraphs>220</Paragraphs>
  <Slides>14</Slides>
  <Notes>9</Notes>
  <HiddenSlides>0</HiddenSlides>
  <MMClips>0</MMClips>
  <ScaleCrop>false</ScaleCrop>
  <HeadingPairs>
    <vt:vector size="4" baseType="variant">
      <vt:variant>
        <vt:lpstr>Thème</vt:lpstr>
      </vt:variant>
      <vt:variant>
        <vt:i4>1</vt:i4>
      </vt:variant>
      <vt:variant>
        <vt:lpstr>Titres des diapositives</vt:lpstr>
      </vt:variant>
      <vt:variant>
        <vt:i4>14</vt:i4>
      </vt:variant>
    </vt:vector>
  </HeadingPairs>
  <TitlesOfParts>
    <vt:vector size="15"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Maps power the  transformation of mobility</vt:lpstr>
      <vt:lpstr>Map creation challenges: keeping the pace and  the quality</vt:lpstr>
      <vt:lpstr>Présentation PowerPoint</vt:lpstr>
      <vt:lpstr>Présentation PowerPoint</vt:lpstr>
      <vt:lpstr>Présentation PowerPoint</vt:lpstr>
      <vt:lpstr>Présentation PowerPoint</vt:lpstr>
      <vt:lpstr>Présentation PowerPoint</vt:lpstr>
    </vt:vector>
  </TitlesOfParts>
  <Company>TDF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reneric</dc:creator>
  <cp:lastModifiedBy>dominique reneric</cp:lastModifiedBy>
  <cp:revision>90</cp:revision>
  <cp:lastPrinted>2016-06-19T17:26:28Z</cp:lastPrinted>
  <dcterms:created xsi:type="dcterms:W3CDTF">2016-05-27T06:34:41Z</dcterms:created>
  <dcterms:modified xsi:type="dcterms:W3CDTF">2016-06-19T17:30:49Z</dcterms:modified>
</cp:coreProperties>
</file>